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22"/>
  </p:notesMasterIdLst>
  <p:sldIdLst>
    <p:sldId id="256" r:id="rId2"/>
    <p:sldId id="270" r:id="rId3"/>
    <p:sldId id="271" r:id="rId4"/>
    <p:sldId id="257" r:id="rId5"/>
    <p:sldId id="258" r:id="rId6"/>
    <p:sldId id="259" r:id="rId7"/>
    <p:sldId id="260" r:id="rId8"/>
    <p:sldId id="275" r:id="rId9"/>
    <p:sldId id="261" r:id="rId10"/>
    <p:sldId id="262" r:id="rId11"/>
    <p:sldId id="263" r:id="rId12"/>
    <p:sldId id="264" r:id="rId13"/>
    <p:sldId id="272" r:id="rId14"/>
    <p:sldId id="273" r:id="rId15"/>
    <p:sldId id="265" r:id="rId16"/>
    <p:sldId id="266" r:id="rId17"/>
    <p:sldId id="267" r:id="rId18"/>
    <p:sldId id="268" r:id="rId19"/>
    <p:sldId id="269" r:id="rId20"/>
    <p:sldId id="274"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7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4660"/>
  </p:normalViewPr>
  <p:slideViewPr>
    <p:cSldViewPr snapToGrid="0">
      <p:cViewPr varScale="1">
        <p:scale>
          <a:sx n="76" d="100"/>
          <a:sy n="76" d="100"/>
        </p:scale>
        <p:origin x="-114" y="-8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0E552-28FE-4866-9B6A-640BC25656EF}" type="datetimeFigureOut">
              <a:rPr kumimoji="1" lang="ja-JP" altLang="en-US" smtClean="0"/>
              <a:pPr/>
              <a:t>2014/1/29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27F18-A566-42EA-B57D-20336FF30FD2}" type="slidenum">
              <a:rPr kumimoji="1" lang="ja-JP" altLang="en-US" smtClean="0"/>
              <a:pPr/>
              <a:t>&lt;#&gt;</a:t>
            </a:fld>
            <a:endParaRPr kumimoji="1" lang="ja-JP" altLang="en-US"/>
          </a:p>
        </p:txBody>
      </p:sp>
    </p:spTree>
    <p:extLst>
      <p:ext uri="{BB962C8B-B14F-4D97-AF65-F5344CB8AC3E}">
        <p14:creationId xmlns:p14="http://schemas.microsoft.com/office/powerpoint/2010/main" xmlns="" val="2149517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727F18-A566-42EA-B57D-20336FF30FD2}" type="slidenum">
              <a:rPr kumimoji="1" lang="ja-JP" altLang="en-US" smtClean="0"/>
              <a:pPr/>
              <a:t>1</a:t>
            </a:fld>
            <a:endParaRPr kumimoji="1" lang="ja-JP" altLang="en-US"/>
          </a:p>
        </p:txBody>
      </p:sp>
    </p:spTree>
    <p:extLst>
      <p:ext uri="{BB962C8B-B14F-4D97-AF65-F5344CB8AC3E}">
        <p14:creationId xmlns:p14="http://schemas.microsoft.com/office/powerpoint/2010/main" xmlns="" val="194643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727F18-A566-42EA-B57D-20336FF30FD2}" type="slidenum">
              <a:rPr kumimoji="1" lang="ja-JP" altLang="en-US" smtClean="0"/>
              <a:pPr/>
              <a:t>2</a:t>
            </a:fld>
            <a:endParaRPr kumimoji="1" lang="ja-JP" altLang="en-US"/>
          </a:p>
        </p:txBody>
      </p:sp>
    </p:spTree>
    <p:extLst>
      <p:ext uri="{BB962C8B-B14F-4D97-AF65-F5344CB8AC3E}">
        <p14:creationId xmlns:p14="http://schemas.microsoft.com/office/powerpoint/2010/main" xmlns="" val="40681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727F18-A566-42EA-B57D-20336FF30FD2}" type="slidenum">
              <a:rPr kumimoji="1" lang="ja-JP" altLang="en-US" smtClean="0"/>
              <a:pPr/>
              <a:t>3</a:t>
            </a:fld>
            <a:endParaRPr kumimoji="1" lang="ja-JP" altLang="en-US"/>
          </a:p>
        </p:txBody>
      </p:sp>
    </p:spTree>
    <p:extLst>
      <p:ext uri="{BB962C8B-B14F-4D97-AF65-F5344CB8AC3E}">
        <p14:creationId xmlns:p14="http://schemas.microsoft.com/office/powerpoint/2010/main" xmlns="" val="344637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EB09483-75ED-44DB-BF77-8EACA1F86657}"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339079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068098-A415-43BF-A608-4C909EDE9A7F}"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254817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CE1BBBD-217C-4B0C-A32B-5E08C43EEE03}"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87952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56EDF2-FC0D-4555-90E5-EE1035D0D5D6}"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27524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A57E84-0091-4CD1-A2DF-D51788F3ADE4}"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8030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C1B4F8-EBC6-4ECD-A2EF-72269F18ADEB}"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88863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F0E6FB-C9B5-40CF-A785-8516EA374F06}"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290172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E26B5D-AAAE-4E8F-B79E-59E70CFFB2CB}"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94879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6A37AB4-8449-4B79-AAF1-B69FFB5A6F4B}"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279722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135A56D-531E-4EEC-B475-CCFC6F43D4CC}" type="datetime1">
              <a:rPr kumimoji="1" lang="ja-JP" altLang="en-US" smtClean="0"/>
              <a:pPr/>
              <a:t>2014/1/29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143060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F76CC0-FB48-4213-9A5B-075FD5E1C3CD}" type="datetime1">
              <a:rPr kumimoji="1" lang="ja-JP" altLang="en-US" smtClean="0"/>
              <a:pPr/>
              <a:t>2014/1/29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203571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BEE8900-2C20-4735-BBF2-C8147BB106B6}" type="datetime1">
              <a:rPr kumimoji="1" lang="ja-JP" altLang="en-US" smtClean="0"/>
              <a:pPr/>
              <a:t>2014/1/29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5563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A47029E-6C75-464E-9BFA-5AAA9E295A2F}" type="datetime1">
              <a:rPr kumimoji="1" lang="ja-JP" altLang="en-US" smtClean="0"/>
              <a:pPr/>
              <a:t>2014/1/29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189515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D003A-0416-4DC8-9024-9FCD168AD29F}" type="datetime1">
              <a:rPr kumimoji="1" lang="ja-JP" altLang="en-US" smtClean="0"/>
              <a:pPr/>
              <a:t>2014/1/29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34225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A542982-1FF3-44FD-AF75-5CA650715BFD}" type="datetime1">
              <a:rPr kumimoji="1" lang="ja-JP" altLang="en-US" smtClean="0"/>
              <a:pPr/>
              <a:t>2014/1/29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217522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7804B-5EAD-48EE-B1AF-55588CE4F7C5}" type="slidenum">
              <a:rPr kumimoji="1" lang="ja-JP" altLang="en-US" smtClean="0"/>
              <a:pPr/>
              <a:t>&lt;#&gt;</a:t>
            </a:fld>
            <a:endParaRPr kumimoji="1" lang="ja-JP" altLang="en-US"/>
          </a:p>
        </p:txBody>
      </p:sp>
      <p:sp>
        <p:nvSpPr>
          <p:cNvPr id="5" name="Date Placeholder 4"/>
          <p:cNvSpPr>
            <a:spLocks noGrp="1"/>
          </p:cNvSpPr>
          <p:nvPr>
            <p:ph type="dt" sz="half" idx="10"/>
          </p:nvPr>
        </p:nvSpPr>
        <p:spPr/>
        <p:txBody>
          <a:bodyPr/>
          <a:lstStyle/>
          <a:p>
            <a:fld id="{11332918-5790-48F8-BC5E-71BDC3CB0597}" type="datetime1">
              <a:rPr kumimoji="1" lang="ja-JP" altLang="en-US" smtClean="0"/>
              <a:pPr/>
              <a:t>2014/1/29</a:t>
            </a:fld>
            <a:endParaRPr kumimoji="1" lang="ja-JP" altLang="en-US"/>
          </a:p>
        </p:txBody>
      </p:sp>
    </p:spTree>
    <p:extLst>
      <p:ext uri="{BB962C8B-B14F-4D97-AF65-F5344CB8AC3E}">
        <p14:creationId xmlns:p14="http://schemas.microsoft.com/office/powerpoint/2010/main" xmlns="" val="126408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6A1760-7BAC-4F25-852C-7DE31CE5659A}" type="datetime1">
              <a:rPr kumimoji="1" lang="ja-JP" altLang="en-US" smtClean="0"/>
              <a:pPr/>
              <a:t>2014/1/29</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67804B-5EAD-48EE-B1AF-55588CE4F7C5}" type="slidenum">
              <a:rPr kumimoji="1" lang="ja-JP" altLang="en-US" smtClean="0"/>
              <a:pPr/>
              <a:t>&lt;#&gt;</a:t>
            </a:fld>
            <a:endParaRPr kumimoji="1" lang="ja-JP" altLang="en-US"/>
          </a:p>
        </p:txBody>
      </p:sp>
    </p:spTree>
    <p:extLst>
      <p:ext uri="{BB962C8B-B14F-4D97-AF65-F5344CB8AC3E}">
        <p14:creationId xmlns:p14="http://schemas.microsoft.com/office/powerpoint/2010/main" xmlns="" val="386289601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news.mynavi.jp/photo/articles/2012/07/30/lccmeal/images/004l.jpg"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news.mynavi.jp/photo/articles/2012/07/30/lccmeal/images/005l.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ja.wikipedia.org/wiki/%E3%82%B8%E3%82%A7%E3%83%83%E3%83%88%E3%82%B9%E3%82%BF%E3%83%BC%E3%83%BB%E3%82%B8%E3%83%A3%E3%83%91%E3%83%B3" TargetMode="External"/><Relationship Id="rId3" Type="http://schemas.openxmlformats.org/officeDocument/2006/relationships/hyperlink" Target="http://ja.wikipedia.org/wiki/%E6%A0%BC%E5%AE%89%E8%88%AA%E7%A9%BA%E4%BC%9A%E7%A4%BE" TargetMode="External"/><Relationship Id="rId7" Type="http://schemas.openxmlformats.org/officeDocument/2006/relationships/hyperlink" Target="http://ja.wikipedia.org/wiki/%E3%82%A8%E3%82%A2%E3%82%A2%E3%82%B8%E3%82%A2%E3%83%BB%E3%82%B8%E3%83%A3%E3%83%91%E3%83%B3" TargetMode="External"/><Relationship Id="rId2" Type="http://schemas.openxmlformats.org/officeDocument/2006/relationships/hyperlink" Target="http://lowcostcarrier.net/lcc-basics/about-lcc.html" TargetMode="External"/><Relationship Id="rId1" Type="http://schemas.openxmlformats.org/officeDocument/2006/relationships/slideLayout" Target="../slideLayouts/slideLayout2.xml"/><Relationship Id="rId6" Type="http://schemas.openxmlformats.org/officeDocument/2006/relationships/hyperlink" Target="http://kotobank.jp/word/%E3%82%B3%E3%83%BC%E3%83%89%E3%82%B7%E3%82%A7%E3%82%A2" TargetMode="External"/><Relationship Id="rId5" Type="http://schemas.openxmlformats.org/officeDocument/2006/relationships/hyperlink" Target="http://www.flypeach.com/jp/ja-jp/homeJP.aspx" TargetMode="External"/><Relationship Id="rId4" Type="http://schemas.openxmlformats.org/officeDocument/2006/relationships/hyperlink" Target="http://ja.wikipedia.org/wiki/Peach_Avi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news.mynavi.jp/articles/2012/07/30/lccmeal/index.html" TargetMode="External"/><Relationship Id="rId3" Type="http://schemas.openxmlformats.org/officeDocument/2006/relationships/hyperlink" Target="http://lowcostcarrier.net/lcc-basics/why-the-ticket-of-lcc-is-low-priced.html" TargetMode="External"/><Relationship Id="rId7" Type="http://schemas.openxmlformats.org/officeDocument/2006/relationships/hyperlink" Target="http://business.nikkeibp.co.jp/article/NBD/20120801/235213/?ST=pc" TargetMode="External"/><Relationship Id="rId2" Type="http://schemas.openxmlformats.org/officeDocument/2006/relationships/hyperlink" Target="http://airline.arukikata.co.jp/report/lcc/price.html" TargetMode="External"/><Relationship Id="rId1" Type="http://schemas.openxmlformats.org/officeDocument/2006/relationships/slideLayout" Target="../slideLayouts/slideLayout2.xml"/><Relationship Id="rId6" Type="http://schemas.openxmlformats.org/officeDocument/2006/relationships/hyperlink" Target="http://flightliner.jp/news/8606.html" TargetMode="External"/><Relationship Id="rId5" Type="http://schemas.openxmlformats.org/officeDocument/2006/relationships/hyperlink" Target="http://blogs.yahoo.co.jp/airbus_a330_200/GALLERY/show_image.html?id=62852384" TargetMode="External"/><Relationship Id="rId4" Type="http://schemas.openxmlformats.org/officeDocument/2006/relationships/hyperlink" Target="http://www.tourism.jp/research/2013/07/lc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7067" y="1436914"/>
            <a:ext cx="7766936" cy="2613922"/>
          </a:xfrm>
        </p:spPr>
        <p:txBody>
          <a:bodyPr/>
          <a:lstStyle/>
          <a:p>
            <a:pPr algn="l"/>
            <a:r>
              <a:rPr lang="ja-JP" altLang="ja-JP" sz="2000" dirty="0">
                <a:solidFill>
                  <a:schemeClr val="tx1"/>
                </a:solidFill>
              </a:rPr>
              <a:t>駒澤大学経営学部西村ゼミナール</a:t>
            </a:r>
            <a:br>
              <a:rPr lang="ja-JP" altLang="ja-JP" sz="2000" dirty="0">
                <a:solidFill>
                  <a:schemeClr val="tx1"/>
                </a:solidFill>
              </a:rPr>
            </a:br>
            <a:r>
              <a:rPr lang="en-US" altLang="ja-JP" sz="2000" dirty="0">
                <a:solidFill>
                  <a:schemeClr val="tx1"/>
                </a:solidFill>
              </a:rPr>
              <a:t>2013</a:t>
            </a:r>
            <a:r>
              <a:rPr lang="ja-JP" altLang="ja-JP" sz="2000" dirty="0">
                <a:solidFill>
                  <a:schemeClr val="tx1"/>
                </a:solidFill>
              </a:rPr>
              <a:t>年度　卒業</a:t>
            </a:r>
            <a:r>
              <a:rPr lang="ja-JP" altLang="ja-JP" sz="2000" dirty="0" smtClean="0">
                <a:solidFill>
                  <a:schemeClr val="tx1"/>
                </a:solidFill>
              </a:rPr>
              <a:t>論文</a:t>
            </a:r>
            <a:r>
              <a:rPr lang="en-US" altLang="ja-JP" sz="2000" dirty="0" smtClean="0">
                <a:solidFill>
                  <a:schemeClr val="tx1"/>
                </a:solidFill>
              </a:rPr>
              <a:t/>
            </a:r>
            <a:br>
              <a:rPr lang="en-US" altLang="ja-JP" sz="2000" dirty="0" smtClean="0">
                <a:solidFill>
                  <a:schemeClr val="tx1"/>
                </a:solidFill>
              </a:rPr>
            </a:br>
            <a:r>
              <a:rPr lang="ja-JP" altLang="ja-JP" sz="2000" dirty="0">
                <a:solidFill>
                  <a:schemeClr val="tx1"/>
                </a:solidFill>
              </a:rPr>
              <a:t/>
            </a:r>
            <a:br>
              <a:rPr lang="ja-JP" altLang="ja-JP" sz="2000" dirty="0">
                <a:solidFill>
                  <a:schemeClr val="tx1"/>
                </a:solidFill>
              </a:rPr>
            </a:br>
            <a:r>
              <a:rPr lang="ja-JP" altLang="en-US" sz="2400" dirty="0" smtClean="0">
                <a:solidFill>
                  <a:schemeClr val="tx1"/>
                </a:solidFill>
              </a:rPr>
              <a:t>　　　　　</a:t>
            </a:r>
            <a:r>
              <a:rPr kumimoji="1" lang="ja-JP" altLang="en-US" dirty="0" smtClean="0">
                <a:solidFill>
                  <a:schemeClr val="tx1"/>
                </a:solidFill>
              </a:rPr>
              <a:t>日本における</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　　   </a:t>
            </a:r>
            <a:r>
              <a:rPr kumimoji="1" lang="en-US" altLang="ja-JP" dirty="0" smtClean="0">
                <a:solidFill>
                  <a:schemeClr val="tx1"/>
                </a:solidFill>
              </a:rPr>
              <a:t>LCC</a:t>
            </a:r>
            <a:r>
              <a:rPr kumimoji="1" lang="ja-JP" altLang="en-US" dirty="0" smtClean="0">
                <a:solidFill>
                  <a:schemeClr val="tx1"/>
                </a:solidFill>
              </a:rPr>
              <a:t>の経営</a:t>
            </a:r>
            <a:endParaRPr kumimoji="1" lang="ja-JP" altLang="en-US" dirty="0">
              <a:solidFill>
                <a:schemeClr val="tx1"/>
              </a:solidFill>
            </a:endParaRPr>
          </a:p>
        </p:txBody>
      </p:sp>
      <p:sp>
        <p:nvSpPr>
          <p:cNvPr id="3" name="サブタイトル 2"/>
          <p:cNvSpPr>
            <a:spLocks noGrp="1"/>
          </p:cNvSpPr>
          <p:nvPr>
            <p:ph type="subTitle" idx="1"/>
          </p:nvPr>
        </p:nvSpPr>
        <p:spPr/>
        <p:txBody>
          <a:bodyPr>
            <a:normAutofit/>
          </a:bodyPr>
          <a:lstStyle/>
          <a:p>
            <a:r>
              <a:rPr kumimoji="1" lang="en-US" altLang="ja-JP" sz="2400" dirty="0" smtClean="0"/>
              <a:t>2014-01-29</a:t>
            </a:r>
            <a:endParaRPr lang="en-US" altLang="ja-JP" sz="2400" dirty="0" smtClean="0"/>
          </a:p>
          <a:p>
            <a:r>
              <a:rPr kumimoji="1" lang="en-US" altLang="ja-JP" sz="2400" dirty="0" smtClean="0"/>
              <a:t>MG0412 </a:t>
            </a:r>
            <a:r>
              <a:rPr kumimoji="1" lang="ja-JP" altLang="en-US" sz="2400" dirty="0" smtClean="0"/>
              <a:t>まい</a:t>
            </a:r>
            <a:endParaRPr kumimoji="1" lang="ja-JP" altLang="en-US" sz="2400" dirty="0"/>
          </a:p>
        </p:txBody>
      </p:sp>
      <p:sp>
        <p:nvSpPr>
          <p:cNvPr id="5" name="スライド番号プレースホルダー 4"/>
          <p:cNvSpPr>
            <a:spLocks noGrp="1"/>
          </p:cNvSpPr>
          <p:nvPr>
            <p:ph type="sldNum" sz="quarter" idx="12"/>
          </p:nvPr>
        </p:nvSpPr>
        <p:spPr/>
        <p:txBody>
          <a:bodyPr/>
          <a:lstStyle/>
          <a:p>
            <a:fld id="{47B3E57B-1583-442E-A497-9B69B81E6408}" type="slidenum">
              <a:rPr kumimoji="1" lang="ja-JP" altLang="en-US" sz="2000" smtClean="0"/>
              <a:pPr/>
              <a:t>1</a:t>
            </a:fld>
            <a:endParaRPr kumimoji="1" lang="ja-JP" altLang="en-US" sz="2000" dirty="0"/>
          </a:p>
        </p:txBody>
      </p:sp>
    </p:spTree>
    <p:extLst>
      <p:ext uri="{BB962C8B-B14F-4D97-AF65-F5344CB8AC3E}">
        <p14:creationId xmlns:p14="http://schemas.microsoft.com/office/powerpoint/2010/main" xmlns="" val="271243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479136" y="510639"/>
            <a:ext cx="9246755" cy="5913912"/>
          </a:xfrm>
        </p:spPr>
        <p:txBody>
          <a:bodyPr/>
          <a:lstStyle/>
          <a:p>
            <a:r>
              <a:rPr lang="en-US" altLang="ja-JP" sz="2200" dirty="0">
                <a:latin typeface="+mn-ea"/>
              </a:rPr>
              <a:t>3</a:t>
            </a:r>
            <a:r>
              <a:rPr lang="en-US" altLang="ja-JP" sz="2200" dirty="0" smtClean="0">
                <a:latin typeface="+mn-ea"/>
              </a:rPr>
              <a:t>.3</a:t>
            </a:r>
            <a:r>
              <a:rPr lang="en-US" altLang="ja-JP" sz="2200" dirty="0">
                <a:latin typeface="+mn-ea"/>
              </a:rPr>
              <a:t>. </a:t>
            </a:r>
            <a:r>
              <a:rPr lang="ja-JP" altLang="ja-JP" sz="2200" dirty="0">
                <a:latin typeface="+mn-ea"/>
              </a:rPr>
              <a:t>座席数増加</a:t>
            </a:r>
          </a:p>
          <a:p>
            <a:pPr marL="0" indent="0">
              <a:buNone/>
            </a:pPr>
            <a:r>
              <a:rPr lang="ja-JP" altLang="ja-JP" sz="2000" dirty="0" smtClean="0">
                <a:latin typeface="+mn-ea"/>
              </a:rPr>
              <a:t>同じ</a:t>
            </a:r>
            <a:r>
              <a:rPr lang="ja-JP" altLang="ja-JP" sz="2000" dirty="0">
                <a:latin typeface="+mn-ea"/>
              </a:rPr>
              <a:t>機種であっても、座席数を増やせば一度のフライトでより多くの乗客を運ぶことが</a:t>
            </a:r>
            <a:r>
              <a:rPr lang="ja-JP" altLang="ja-JP" sz="2000" dirty="0" smtClean="0">
                <a:latin typeface="+mn-ea"/>
              </a:rPr>
              <a:t>できる</a:t>
            </a:r>
            <a:r>
              <a:rPr lang="ja-JP" altLang="ja-JP" sz="2000" dirty="0">
                <a:latin typeface="+mn-ea"/>
              </a:rPr>
              <a:t>。つまり、１人あたりのコストを下げることができる</a:t>
            </a:r>
            <a:r>
              <a:rPr lang="ja-JP" altLang="ja-JP" sz="2000" dirty="0" smtClean="0">
                <a:latin typeface="+mn-ea"/>
              </a:rPr>
              <a:t>。しかし</a:t>
            </a:r>
            <a:r>
              <a:rPr lang="ja-JP" altLang="ja-JP" sz="2000" dirty="0">
                <a:latin typeface="+mn-ea"/>
              </a:rPr>
              <a:t>、もちろんそれだけ座席は窮屈になるという欠点がある </a:t>
            </a:r>
            <a:r>
              <a:rPr lang="en-US" altLang="ja-JP" sz="2000" dirty="0">
                <a:latin typeface="+mn-ea"/>
              </a:rPr>
              <a:t>[Web </a:t>
            </a:r>
            <a:r>
              <a:rPr lang="ja-JP" altLang="ja-JP" sz="2000" dirty="0">
                <a:latin typeface="+mn-ea"/>
              </a:rPr>
              <a:t>安さ</a:t>
            </a:r>
            <a:r>
              <a:rPr lang="en-US" altLang="ja-JP" sz="2000" dirty="0">
                <a:latin typeface="+mn-ea"/>
              </a:rPr>
              <a:t>1]</a:t>
            </a:r>
            <a:r>
              <a:rPr lang="ja-JP" altLang="ja-JP" sz="2000" dirty="0" err="1" smtClean="0">
                <a:latin typeface="+mn-ea"/>
              </a:rPr>
              <a:t>。</a:t>
            </a:r>
            <a:endParaRPr lang="en-US" altLang="ja-JP" sz="2000" dirty="0" smtClean="0">
              <a:latin typeface="+mn-ea"/>
            </a:endParaRPr>
          </a:p>
          <a:p>
            <a:pPr marL="0" indent="0">
              <a:buNone/>
            </a:pPr>
            <a:endParaRPr lang="ja-JP" altLang="ja-JP" sz="2000" dirty="0">
              <a:latin typeface="+mn-ea"/>
            </a:endParaRPr>
          </a:p>
          <a:p>
            <a:r>
              <a:rPr lang="en-US" altLang="ja-JP" sz="2200" dirty="0">
                <a:latin typeface="+mn-ea"/>
              </a:rPr>
              <a:t>3</a:t>
            </a:r>
            <a:r>
              <a:rPr lang="en-US" altLang="ja-JP" sz="2200" dirty="0" smtClean="0">
                <a:latin typeface="+mn-ea"/>
              </a:rPr>
              <a:t>.4</a:t>
            </a:r>
            <a:r>
              <a:rPr lang="en-US" altLang="ja-JP" sz="2200" dirty="0">
                <a:latin typeface="+mn-ea"/>
              </a:rPr>
              <a:t>. </a:t>
            </a:r>
            <a:r>
              <a:rPr lang="ja-JP" altLang="ja-JP" sz="2200" dirty="0">
                <a:latin typeface="+mn-ea"/>
              </a:rPr>
              <a:t>機内設備の簡素化</a:t>
            </a:r>
          </a:p>
          <a:p>
            <a:pPr marL="0" indent="0">
              <a:buNone/>
            </a:pPr>
            <a:r>
              <a:rPr lang="ja-JP" altLang="ja-JP" sz="2000" dirty="0">
                <a:latin typeface="+mn-ea"/>
              </a:rPr>
              <a:t>同じ機種であっても、それを運航するエアラインによって機内設備は大きく異なる。上記のように座席数を多くするとともに、各シートのグレードを下げ、座席モニターやエンターテイメント機器の導入を廃止することによって初期投資やメンテナンス費を抑えることができる </a:t>
            </a:r>
            <a:r>
              <a:rPr lang="en-US" altLang="ja-JP" sz="2000" dirty="0">
                <a:latin typeface="+mn-ea"/>
              </a:rPr>
              <a:t>[Web </a:t>
            </a:r>
            <a:r>
              <a:rPr lang="ja-JP" altLang="ja-JP" sz="2000" dirty="0">
                <a:latin typeface="+mn-ea"/>
              </a:rPr>
              <a:t>安さ</a:t>
            </a:r>
            <a:r>
              <a:rPr lang="en-US" altLang="ja-JP" sz="2000" dirty="0">
                <a:latin typeface="+mn-ea"/>
              </a:rPr>
              <a:t>1]</a:t>
            </a:r>
            <a:r>
              <a:rPr lang="ja-JP" altLang="ja-JP" sz="2000" dirty="0" err="1">
                <a:latin typeface="+mn-ea"/>
              </a:rPr>
              <a:t>。</a:t>
            </a:r>
            <a:endParaRPr lang="ja-JP" altLang="ja-JP" sz="2000" dirty="0">
              <a:latin typeface="+mn-ea"/>
            </a:endParaRP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03992" y="4018386"/>
            <a:ext cx="3806687" cy="25409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ストライプ矢印 4"/>
          <p:cNvSpPr/>
          <p:nvPr/>
        </p:nvSpPr>
        <p:spPr>
          <a:xfrm>
            <a:off x="4112734" y="4953799"/>
            <a:ext cx="3240360" cy="1224136"/>
          </a:xfrm>
          <a:prstGeom prst="stripedRightArrow">
            <a:avLst/>
          </a:prstGeom>
          <a:solidFill>
            <a:schemeClr val="bg1">
              <a:lumMod val="9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346760" y="5288868"/>
            <a:ext cx="2647806" cy="553998"/>
          </a:xfrm>
          <a:prstGeom prst="rect">
            <a:avLst/>
          </a:prstGeom>
          <a:noFill/>
        </p:spPr>
        <p:txBody>
          <a:bodyPr wrap="square" rtlCol="0">
            <a:spAutoFit/>
          </a:bodyPr>
          <a:lstStyle/>
          <a:p>
            <a:r>
              <a:rPr lang="ja-JP" altLang="en-US" sz="1400" dirty="0"/>
              <a:t>ジェットスター・ジャパンの</a:t>
            </a:r>
            <a:r>
              <a:rPr lang="ja-JP" altLang="en-US" sz="1400" dirty="0" smtClean="0"/>
              <a:t>機内</a:t>
            </a:r>
            <a:r>
              <a:rPr lang="en-US" altLang="ja-JP" sz="1400" dirty="0"/>
              <a:t> </a:t>
            </a:r>
            <a:r>
              <a:rPr lang="en-US" altLang="ja-JP" sz="1400" dirty="0" smtClean="0"/>
              <a:t>                        </a:t>
            </a:r>
            <a:r>
              <a:rPr kumimoji="1" lang="en-US" altLang="ja-JP" sz="1600" dirty="0" smtClean="0"/>
              <a:t>[</a:t>
            </a:r>
            <a:r>
              <a:rPr kumimoji="1" lang="ja-JP" altLang="en-US" sz="1600" dirty="0" smtClean="0"/>
              <a:t>画像</a:t>
            </a:r>
            <a:r>
              <a:rPr lang="ja-JP" altLang="en-US" sz="1600" dirty="0"/>
              <a:t>４</a:t>
            </a:r>
            <a:r>
              <a:rPr kumimoji="1" lang="en-US" altLang="ja-JP" sz="1600" dirty="0" smtClean="0"/>
              <a:t>]</a:t>
            </a:r>
            <a:endParaRPr kumimoji="1" lang="ja-JP" altLang="en-US" sz="1600" dirty="0"/>
          </a:p>
        </p:txBody>
      </p:sp>
      <p:sp>
        <p:nvSpPr>
          <p:cNvPr id="7" name="スライド番号プレースホルダー 6"/>
          <p:cNvSpPr>
            <a:spLocks noGrp="1"/>
          </p:cNvSpPr>
          <p:nvPr>
            <p:ph type="sldNum" sz="quarter" idx="12"/>
          </p:nvPr>
        </p:nvSpPr>
        <p:spPr>
          <a:xfrm>
            <a:off x="6745204" y="6241988"/>
            <a:ext cx="683339" cy="365125"/>
          </a:xfrm>
        </p:spPr>
        <p:txBody>
          <a:bodyPr/>
          <a:lstStyle/>
          <a:p>
            <a:fld id="{6267804B-5EAD-48EE-B1AF-55588CE4F7C5}" type="slidenum">
              <a:rPr kumimoji="1" lang="ja-JP" altLang="en-US" sz="2000" smtClean="0"/>
              <a:pPr/>
              <a:t>10</a:t>
            </a:fld>
            <a:endParaRPr kumimoji="1" lang="ja-JP" altLang="en-US" sz="2000" dirty="0"/>
          </a:p>
        </p:txBody>
      </p:sp>
    </p:spTree>
    <p:extLst>
      <p:ext uri="{BB962C8B-B14F-4D97-AF65-F5344CB8AC3E}">
        <p14:creationId xmlns:p14="http://schemas.microsoft.com/office/powerpoint/2010/main" xmlns="" val="41991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37507" y="368135"/>
            <a:ext cx="10082150" cy="6080270"/>
          </a:xfrm>
        </p:spPr>
        <p:txBody>
          <a:bodyPr>
            <a:normAutofit/>
          </a:bodyPr>
          <a:lstStyle/>
          <a:p>
            <a:r>
              <a:rPr lang="en-US" altLang="ja-JP" sz="2200" dirty="0">
                <a:latin typeface="+mn-ea"/>
              </a:rPr>
              <a:t>3</a:t>
            </a:r>
            <a:r>
              <a:rPr lang="en-US" altLang="ja-JP" sz="2200" dirty="0" smtClean="0">
                <a:latin typeface="+mn-ea"/>
              </a:rPr>
              <a:t>.5</a:t>
            </a:r>
            <a:r>
              <a:rPr lang="en-US" altLang="ja-JP" sz="2200" dirty="0">
                <a:latin typeface="+mn-ea"/>
              </a:rPr>
              <a:t>. </a:t>
            </a:r>
            <a:r>
              <a:rPr lang="ja-JP" altLang="ja-JP" sz="2200" dirty="0">
                <a:latin typeface="+mn-ea"/>
              </a:rPr>
              <a:t>無料サービスの廃止や縮小</a:t>
            </a:r>
          </a:p>
          <a:p>
            <a:pPr marL="0" indent="0">
              <a:buNone/>
            </a:pPr>
            <a:r>
              <a:rPr lang="ja-JP" altLang="ja-JP" sz="2000" dirty="0">
                <a:latin typeface="+mn-ea"/>
              </a:rPr>
              <a:t>通常、乗客に対しては無料の機内食が</a:t>
            </a:r>
            <a:r>
              <a:rPr lang="ja-JP" altLang="ja-JP" sz="2000" dirty="0" smtClean="0">
                <a:latin typeface="+mn-ea"/>
              </a:rPr>
              <a:t>提供さ</a:t>
            </a:r>
            <a:r>
              <a:rPr lang="ja-JP" altLang="en-US" sz="2000" dirty="0" smtClean="0">
                <a:latin typeface="+mn-ea"/>
              </a:rPr>
              <a:t>れるが、</a:t>
            </a:r>
            <a:r>
              <a:rPr lang="ja-JP" altLang="ja-JP" sz="2000" dirty="0" smtClean="0">
                <a:latin typeface="+mn-ea"/>
              </a:rPr>
              <a:t>これ</a:t>
            </a:r>
            <a:r>
              <a:rPr lang="ja-JP" altLang="ja-JP" sz="2000" dirty="0">
                <a:latin typeface="+mn-ea"/>
              </a:rPr>
              <a:t>には多くのコストが</a:t>
            </a:r>
            <a:r>
              <a:rPr lang="ja-JP" altLang="ja-JP" sz="2000" dirty="0" smtClean="0">
                <a:latin typeface="+mn-ea"/>
              </a:rPr>
              <a:t>かかる</a:t>
            </a:r>
            <a:r>
              <a:rPr lang="ja-JP" altLang="ja-JP" sz="2000" dirty="0">
                <a:latin typeface="+mn-ea"/>
              </a:rPr>
              <a:t>。食事自体の原価はもちろん、</a:t>
            </a:r>
            <a:r>
              <a:rPr lang="ja-JP" altLang="ja-JP" sz="2000" dirty="0" smtClean="0">
                <a:latin typeface="+mn-ea"/>
              </a:rPr>
              <a:t>短時間</a:t>
            </a:r>
            <a:r>
              <a:rPr lang="ja-JP" altLang="en-US" sz="2000" dirty="0" smtClean="0">
                <a:latin typeface="+mn-ea"/>
              </a:rPr>
              <a:t>で</a:t>
            </a:r>
            <a:r>
              <a:rPr lang="ja-JP" altLang="ja-JP" sz="2000" dirty="0" smtClean="0">
                <a:latin typeface="+mn-ea"/>
              </a:rPr>
              <a:t>全員</a:t>
            </a:r>
            <a:r>
              <a:rPr lang="ja-JP" altLang="ja-JP" sz="2000" dirty="0">
                <a:latin typeface="+mn-ea"/>
              </a:rPr>
              <a:t>に食事を</a:t>
            </a:r>
            <a:r>
              <a:rPr lang="ja-JP" altLang="ja-JP" sz="2000" dirty="0" smtClean="0">
                <a:latin typeface="+mn-ea"/>
              </a:rPr>
              <a:t>配膳</a:t>
            </a:r>
            <a:r>
              <a:rPr lang="ja-JP" altLang="en-US" sz="2000" dirty="0" smtClean="0">
                <a:latin typeface="+mn-ea"/>
              </a:rPr>
              <a:t>するため</a:t>
            </a:r>
            <a:r>
              <a:rPr lang="ja-JP" altLang="ja-JP" sz="2000" dirty="0" smtClean="0">
                <a:latin typeface="+mn-ea"/>
              </a:rPr>
              <a:t>多く</a:t>
            </a:r>
            <a:r>
              <a:rPr lang="ja-JP" altLang="ja-JP" sz="2000" dirty="0">
                <a:latin typeface="+mn-ea"/>
              </a:rPr>
              <a:t>の客室乗務員を搭乗させなければならない。そこで機内食を有料にすることで、食事の原価が回収できるとともに、食事をする乗客の人数がかなり減少するので、客室乗務員の人数を減らすこともできる</a:t>
            </a:r>
            <a:r>
              <a:rPr lang="ja-JP" altLang="ja-JP" sz="2000" dirty="0" smtClean="0">
                <a:latin typeface="+mn-ea"/>
              </a:rPr>
              <a:t>。</a:t>
            </a:r>
            <a:endParaRPr lang="en-US" altLang="ja-JP" sz="2000" dirty="0" smtClean="0">
              <a:latin typeface="+mn-ea"/>
            </a:endParaRPr>
          </a:p>
          <a:p>
            <a:pPr marL="0" indent="0">
              <a:buNone/>
            </a:pPr>
            <a:r>
              <a:rPr lang="ja-JP" altLang="ja-JP" sz="2000" dirty="0" smtClean="0">
                <a:latin typeface="+mn-ea"/>
              </a:rPr>
              <a:t>さらに</a:t>
            </a:r>
            <a:r>
              <a:rPr lang="ja-JP" altLang="ja-JP" sz="2000" dirty="0">
                <a:latin typeface="+mn-ea"/>
              </a:rPr>
              <a:t>、チェックイン時に預ける受託手荷物についても、普通よりも厳しい条件を設けて課金している。規定の重さ以上の荷物に課金するとそれが収入になる。また、乗客自体が持参する荷物を多少でも少なく抑えようとするので、燃料費の節約にもつながる </a:t>
            </a:r>
            <a:r>
              <a:rPr lang="en-US" altLang="ja-JP" sz="2000" dirty="0">
                <a:latin typeface="+mn-ea"/>
              </a:rPr>
              <a:t>[Web </a:t>
            </a:r>
            <a:r>
              <a:rPr lang="ja-JP" altLang="ja-JP" sz="2000" dirty="0">
                <a:latin typeface="+mn-ea"/>
              </a:rPr>
              <a:t>安さ</a:t>
            </a:r>
            <a:r>
              <a:rPr lang="en-US" altLang="ja-JP" sz="2000" dirty="0">
                <a:latin typeface="+mn-ea"/>
              </a:rPr>
              <a:t>1]</a:t>
            </a:r>
            <a:r>
              <a:rPr lang="ja-JP" altLang="ja-JP" sz="2000" dirty="0" err="1" smtClean="0">
                <a:latin typeface="+mn-ea"/>
              </a:rPr>
              <a:t>。</a:t>
            </a:r>
            <a:endParaRPr lang="en-US" altLang="ja-JP" sz="2000" dirty="0">
              <a:latin typeface="+mn-ea"/>
            </a:endParaRPr>
          </a:p>
          <a:p>
            <a:pPr marL="0" indent="0">
              <a:buNone/>
            </a:pPr>
            <a:r>
              <a:rPr lang="en-US" altLang="ja-JP" sz="2000" dirty="0">
                <a:latin typeface="+mn-ea"/>
              </a:rPr>
              <a:t> </a:t>
            </a:r>
            <a:endParaRPr lang="en-US" altLang="ja-JP" sz="2000" dirty="0" smtClean="0">
              <a:latin typeface="+mn-ea"/>
            </a:endParaRPr>
          </a:p>
          <a:p>
            <a:pPr marL="0" indent="0">
              <a:buNone/>
            </a:pPr>
            <a:endParaRPr lang="en-US" altLang="ja-JP" sz="2000" dirty="0">
              <a:latin typeface="+mn-ea"/>
            </a:endParaRPr>
          </a:p>
          <a:p>
            <a:pPr marL="0" indent="0">
              <a:buNone/>
            </a:pPr>
            <a:endParaRPr lang="ja-JP" altLang="ja-JP" sz="1900" dirty="0">
              <a:latin typeface="+mn-ea"/>
            </a:endParaRPr>
          </a:p>
          <a:p>
            <a:r>
              <a:rPr lang="en-US" altLang="ja-JP" sz="2200" dirty="0">
                <a:latin typeface="+mn-ea"/>
              </a:rPr>
              <a:t>3</a:t>
            </a:r>
            <a:r>
              <a:rPr lang="en-US" altLang="ja-JP" sz="2200" dirty="0" smtClean="0">
                <a:latin typeface="+mn-ea"/>
              </a:rPr>
              <a:t>.6</a:t>
            </a:r>
            <a:r>
              <a:rPr lang="en-US" altLang="ja-JP" sz="2200" dirty="0">
                <a:latin typeface="+mn-ea"/>
              </a:rPr>
              <a:t>. </a:t>
            </a:r>
            <a:r>
              <a:rPr lang="ja-JP" altLang="ja-JP" sz="2200" dirty="0">
                <a:latin typeface="+mn-ea"/>
              </a:rPr>
              <a:t>地方空港の利用</a:t>
            </a:r>
          </a:p>
          <a:p>
            <a:pPr marL="0" indent="0">
              <a:buNone/>
            </a:pPr>
            <a:r>
              <a:rPr lang="ja-JP" altLang="ja-JP" sz="2000" dirty="0">
                <a:latin typeface="+mn-ea"/>
              </a:rPr>
              <a:t>羽田空港などの混雑する空港ではなく、空港施設使用料の安い地方空港などを活用することによって、路線ごとの運航コストも低減化している </a:t>
            </a:r>
            <a:r>
              <a:rPr lang="en-US" altLang="ja-JP" sz="2000" dirty="0">
                <a:latin typeface="+mn-ea"/>
              </a:rPr>
              <a:t>[Web </a:t>
            </a:r>
            <a:r>
              <a:rPr lang="ja-JP" altLang="ja-JP" sz="2000" dirty="0">
                <a:latin typeface="+mn-ea"/>
              </a:rPr>
              <a:t>安さ</a:t>
            </a:r>
            <a:r>
              <a:rPr lang="en-US" altLang="ja-JP" sz="2000" dirty="0">
                <a:latin typeface="+mn-ea"/>
              </a:rPr>
              <a:t>2]</a:t>
            </a:r>
            <a:r>
              <a:rPr lang="ja-JP" altLang="ja-JP" sz="2000" dirty="0" err="1">
                <a:latin typeface="+mn-ea"/>
              </a:rPr>
              <a:t>。</a:t>
            </a:r>
            <a:endParaRPr lang="ja-JP" altLang="ja-JP" sz="2000" dirty="0">
              <a:latin typeface="+mn-ea"/>
            </a:endParaRPr>
          </a:p>
          <a:p>
            <a:endParaRPr kumimoji="1" lang="ja-JP" altLang="en-US" sz="2000" dirty="0"/>
          </a:p>
        </p:txBody>
      </p:sp>
      <p:pic>
        <p:nvPicPr>
          <p:cNvPr id="4" name="図 3" descr="http://news.mynavi.jp/articles/2012/07/30/lccmeal/images/004.jpg">
            <a:hlinkClick r:id="rId2" tgtFrame="&quot;_blank&quot;"/>
          </p:cNvPr>
          <p:cNvPicPr/>
          <p:nvPr/>
        </p:nvPicPr>
        <p:blipFill>
          <a:blip r:embed="rId3" cstate="print"/>
          <a:srcRect/>
          <a:stretch>
            <a:fillRect/>
          </a:stretch>
        </p:blipFill>
        <p:spPr bwMode="auto">
          <a:xfrm>
            <a:off x="5748006" y="3530807"/>
            <a:ext cx="2382520" cy="2077720"/>
          </a:xfrm>
          <a:prstGeom prst="rect">
            <a:avLst/>
          </a:prstGeom>
          <a:ln>
            <a:noFill/>
          </a:ln>
          <a:effectLst>
            <a:softEdge rad="112500"/>
          </a:effectLst>
        </p:spPr>
      </p:pic>
      <p:pic>
        <p:nvPicPr>
          <p:cNvPr id="5" name="図 4" descr="http://news.mynavi.jp/articles/2012/07/30/lccmeal/images/005.jpg">
            <a:hlinkClick r:id="rId4" tgtFrame="&quot;_blank&quot;"/>
          </p:cNvPr>
          <p:cNvPicPr/>
          <p:nvPr/>
        </p:nvPicPr>
        <p:blipFill>
          <a:blip r:embed="rId5" cstate="print"/>
          <a:srcRect/>
          <a:stretch>
            <a:fillRect/>
          </a:stretch>
        </p:blipFill>
        <p:spPr bwMode="auto">
          <a:xfrm>
            <a:off x="8160939" y="3530807"/>
            <a:ext cx="2065020" cy="2077720"/>
          </a:xfrm>
          <a:prstGeom prst="rect">
            <a:avLst/>
          </a:prstGeom>
          <a:ln>
            <a:noFill/>
          </a:ln>
          <a:effectLst>
            <a:softEdge rad="112500"/>
          </a:effectLst>
        </p:spPr>
      </p:pic>
      <p:sp>
        <p:nvSpPr>
          <p:cNvPr id="7" name="ストライプ矢印 6"/>
          <p:cNvSpPr/>
          <p:nvPr/>
        </p:nvSpPr>
        <p:spPr>
          <a:xfrm>
            <a:off x="2918004" y="3530807"/>
            <a:ext cx="2736304" cy="1152128"/>
          </a:xfrm>
          <a:prstGeom prst="stripedRightArrow">
            <a:avLst/>
          </a:prstGeom>
          <a:solidFill>
            <a:schemeClr val="bg1">
              <a:lumMod val="9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990012" y="3814483"/>
            <a:ext cx="2592288" cy="584775"/>
          </a:xfrm>
          <a:prstGeom prst="rect">
            <a:avLst/>
          </a:prstGeom>
          <a:noFill/>
        </p:spPr>
        <p:txBody>
          <a:bodyPr wrap="square" rtlCol="0">
            <a:spAutoFit/>
          </a:bodyPr>
          <a:lstStyle/>
          <a:p>
            <a:r>
              <a:rPr lang="ja-JP" altLang="en-US" sz="1600" dirty="0" smtClean="0"/>
              <a:t> </a:t>
            </a:r>
            <a:r>
              <a:rPr lang="en-US" altLang="ja-JP" sz="1600" dirty="0"/>
              <a:t> </a:t>
            </a:r>
            <a:r>
              <a:rPr kumimoji="1" lang="ja-JP" altLang="en-US" sz="1400" dirty="0" smtClean="0"/>
              <a:t>エア・アジアの機内食例</a:t>
            </a:r>
            <a:endParaRPr kumimoji="1" lang="en-US" altLang="ja-JP" sz="1400" dirty="0" smtClean="0"/>
          </a:p>
          <a:p>
            <a:r>
              <a:rPr lang="en-US" altLang="ja-JP" sz="1600" dirty="0"/>
              <a:t> </a:t>
            </a:r>
            <a:r>
              <a:rPr lang="en-US" altLang="ja-JP" sz="1600" dirty="0" smtClean="0"/>
              <a:t>                      [</a:t>
            </a:r>
            <a:r>
              <a:rPr lang="ja-JP" altLang="en-US" sz="1600" dirty="0" smtClean="0"/>
              <a:t>画像５</a:t>
            </a:r>
            <a:r>
              <a:rPr lang="en-US" altLang="ja-JP" sz="1600" dirty="0" smtClean="0"/>
              <a:t>]</a:t>
            </a:r>
            <a:endParaRPr kumimoji="1" lang="ja-JP" altLang="en-US" sz="1600" dirty="0"/>
          </a:p>
        </p:txBody>
      </p:sp>
      <p:sp>
        <p:nvSpPr>
          <p:cNvPr id="8" name="スライド番号プレースホルダー 7"/>
          <p:cNvSpPr>
            <a:spLocks noGrp="1"/>
          </p:cNvSpPr>
          <p:nvPr>
            <p:ph type="sldNum" sz="quarter" idx="12"/>
          </p:nvPr>
        </p:nvSpPr>
        <p:spPr/>
        <p:txBody>
          <a:bodyPr/>
          <a:lstStyle/>
          <a:p>
            <a:fld id="{6267804B-5EAD-48EE-B1AF-55588CE4F7C5}" type="slidenum">
              <a:rPr kumimoji="1" lang="ja-JP" altLang="en-US" sz="2000" smtClean="0"/>
              <a:pPr/>
              <a:t>11</a:t>
            </a:fld>
            <a:endParaRPr kumimoji="1" lang="ja-JP" altLang="en-US" sz="2000" dirty="0"/>
          </a:p>
        </p:txBody>
      </p:sp>
    </p:spTree>
    <p:extLst>
      <p:ext uri="{BB962C8B-B14F-4D97-AF65-F5344CB8AC3E}">
        <p14:creationId xmlns:p14="http://schemas.microsoft.com/office/powerpoint/2010/main" xmlns="" val="33675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2293" y="407720"/>
            <a:ext cx="8822926" cy="874816"/>
          </a:xfrm>
        </p:spPr>
        <p:txBody>
          <a:bodyPr>
            <a:normAutofit/>
          </a:bodyPr>
          <a:lstStyle/>
          <a:p>
            <a:r>
              <a:rPr lang="en-US" altLang="ja-JP" sz="4000" dirty="0"/>
              <a:t>4</a:t>
            </a:r>
            <a:r>
              <a:rPr lang="en-US" altLang="ja-JP" sz="4000" dirty="0" smtClean="0"/>
              <a:t>. </a:t>
            </a:r>
            <a:r>
              <a:rPr lang="ja-JP" altLang="ja-JP" sz="4000" dirty="0" smtClean="0"/>
              <a:t>国</a:t>
            </a:r>
            <a:r>
              <a:rPr lang="ja-JP" altLang="ja-JP" sz="4000" dirty="0"/>
              <a:t>内線</a:t>
            </a:r>
            <a:r>
              <a:rPr lang="en-US" altLang="ja-JP" sz="4000" dirty="0"/>
              <a:t>LCC</a:t>
            </a:r>
            <a:r>
              <a:rPr lang="ja-JP" altLang="ja-JP" sz="4000" dirty="0"/>
              <a:t>利用者の意識と行動調査</a:t>
            </a:r>
            <a:endParaRPr kumimoji="1" lang="ja-JP" altLang="en-US" sz="4000" dirty="0"/>
          </a:p>
        </p:txBody>
      </p:sp>
      <p:pic>
        <p:nvPicPr>
          <p:cNvPr id="6" name="コンテンツ プレースホルダー 5"/>
          <p:cNvPicPr>
            <a:picLocks noGrp="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94068" y="1473176"/>
            <a:ext cx="5011726" cy="3782090"/>
          </a:xfrm>
          <a:prstGeom prst="rect">
            <a:avLst/>
          </a:prstGeom>
        </p:spPr>
      </p:pic>
      <p:sp>
        <p:nvSpPr>
          <p:cNvPr id="10" name="テキスト プレースホルダー 9"/>
          <p:cNvSpPr>
            <a:spLocks noGrp="1"/>
          </p:cNvSpPr>
          <p:nvPr>
            <p:ph type="body" sz="quarter" idx="3"/>
          </p:nvPr>
        </p:nvSpPr>
        <p:spPr>
          <a:xfrm>
            <a:off x="5765277" y="1665089"/>
            <a:ext cx="4185618" cy="576262"/>
          </a:xfrm>
        </p:spPr>
        <p:txBody>
          <a:bodyPr/>
          <a:lstStyle/>
          <a:p>
            <a:r>
              <a:rPr lang="en-US" altLang="ja-JP" dirty="0"/>
              <a:t>4</a:t>
            </a:r>
            <a:r>
              <a:rPr kumimoji="1" lang="en-US" altLang="ja-JP" dirty="0" smtClean="0"/>
              <a:t>.1.</a:t>
            </a:r>
            <a:r>
              <a:rPr lang="ja-JP" altLang="ja-JP" dirty="0"/>
              <a:t>利用経験率</a:t>
            </a:r>
            <a:endParaRPr kumimoji="1" lang="ja-JP" altLang="en-US" dirty="0"/>
          </a:p>
        </p:txBody>
      </p:sp>
      <p:sp>
        <p:nvSpPr>
          <p:cNvPr id="11" name="コンテンツ プレースホルダー 10"/>
          <p:cNvSpPr>
            <a:spLocks noGrp="1"/>
          </p:cNvSpPr>
          <p:nvPr>
            <p:ph sz="quarter" idx="4"/>
          </p:nvPr>
        </p:nvSpPr>
        <p:spPr>
          <a:xfrm>
            <a:off x="5852959" y="2141790"/>
            <a:ext cx="4185617" cy="3304117"/>
          </a:xfrm>
        </p:spPr>
        <p:txBody>
          <a:bodyPr>
            <a:normAutofit/>
          </a:bodyPr>
          <a:lstStyle/>
          <a:p>
            <a:pPr marL="0" indent="0">
              <a:buNone/>
            </a:pPr>
            <a:endParaRPr lang="en-US" altLang="ja-JP" sz="2000" dirty="0" smtClean="0"/>
          </a:p>
          <a:p>
            <a:pPr marL="0" indent="0">
              <a:buNone/>
            </a:pPr>
            <a:r>
              <a:rPr lang="ja-JP" altLang="ja-JP" sz="2000" dirty="0" smtClean="0"/>
              <a:t>年齢</a:t>
            </a:r>
            <a:r>
              <a:rPr lang="ja-JP" altLang="ja-JP" sz="2000" dirty="0"/>
              <a:t>が高くなるにつれ利用経験が低くなっている。また、若い年代では男性の方が女性より利用経験が高いが、年齢が高くなるにつれ男性と女性の利用経験率の差が小さくなるという特徴がみられる。</a:t>
            </a:r>
            <a:endParaRPr kumimoji="1" lang="ja-JP" altLang="en-US" sz="2000" dirty="0"/>
          </a:p>
        </p:txBody>
      </p:sp>
      <p:sp>
        <p:nvSpPr>
          <p:cNvPr id="8" name="正方形/長方形 7"/>
          <p:cNvSpPr/>
          <p:nvPr/>
        </p:nvSpPr>
        <p:spPr>
          <a:xfrm>
            <a:off x="694068" y="5429163"/>
            <a:ext cx="5331763" cy="646331"/>
          </a:xfrm>
          <a:prstGeom prst="rect">
            <a:avLst/>
          </a:prstGeom>
        </p:spPr>
        <p:txBody>
          <a:bodyPr wrap="square">
            <a:spAutoFit/>
          </a:bodyPr>
          <a:lstStyle/>
          <a:p>
            <a:r>
              <a:rPr lang="ja-JP" altLang="ja-JP" kern="0" dirty="0" smtClean="0">
                <a:latin typeface="+mn-ea"/>
                <a:cs typeface="ＭＳ Ｐゴシック" panose="020B0600070205080204" pitchFamily="50" charset="-128"/>
              </a:rPr>
              <a:t>図</a:t>
            </a:r>
            <a:r>
              <a:rPr lang="ja-JP" altLang="en-US" kern="0" dirty="0" smtClean="0">
                <a:latin typeface="+mn-ea"/>
                <a:cs typeface="ＭＳ Ｐゴシック" panose="020B0600070205080204" pitchFamily="50" charset="-128"/>
              </a:rPr>
              <a:t>１</a:t>
            </a:r>
            <a:r>
              <a:rPr lang="ja-JP" altLang="ja-JP" kern="0" dirty="0" smtClean="0">
                <a:latin typeface="+mn-ea"/>
                <a:cs typeface="ＭＳ Ｐゴシック" panose="020B0600070205080204" pitchFamily="50" charset="-128"/>
              </a:rPr>
              <a:t>：</a:t>
            </a:r>
            <a:r>
              <a:rPr lang="en-US" altLang="ja-JP" kern="0" dirty="0" smtClean="0">
                <a:latin typeface="+mn-ea"/>
                <a:cs typeface="ＭＳ Ｐゴシック" panose="020B0600070205080204" pitchFamily="50" charset="-128"/>
              </a:rPr>
              <a:t>2012</a:t>
            </a:r>
            <a:r>
              <a:rPr lang="ja-JP" altLang="ja-JP" kern="0" dirty="0">
                <a:latin typeface="+mn-ea"/>
                <a:cs typeface="ＭＳ Ｐゴシック" panose="020B0600070205080204" pitchFamily="50" charset="-128"/>
              </a:rPr>
              <a:t>年以降に飛行機で旅行をした人</a:t>
            </a:r>
            <a:r>
              <a:rPr lang="ja-JP" altLang="ja-JP" kern="0" dirty="0" smtClean="0">
                <a:latin typeface="+mn-ea"/>
                <a:cs typeface="ＭＳ Ｐゴシック" panose="020B0600070205080204" pitchFamily="50" charset="-128"/>
              </a:rPr>
              <a:t>の</a:t>
            </a:r>
            <a:endParaRPr lang="en-US" altLang="ja-JP" kern="0" dirty="0" smtClean="0">
              <a:latin typeface="+mn-ea"/>
              <a:cs typeface="ＭＳ Ｐゴシック" panose="020B0600070205080204" pitchFamily="50" charset="-128"/>
            </a:endParaRPr>
          </a:p>
          <a:p>
            <a:r>
              <a:rPr lang="en-US" altLang="ja-JP" kern="0" dirty="0">
                <a:latin typeface="+mn-ea"/>
                <a:cs typeface="ＭＳ Ｐゴシック" panose="020B0600070205080204" pitchFamily="50" charset="-128"/>
              </a:rPr>
              <a:t> </a:t>
            </a:r>
            <a:r>
              <a:rPr lang="en-US" altLang="ja-JP" kern="0" dirty="0" smtClean="0">
                <a:latin typeface="+mn-ea"/>
                <a:cs typeface="ＭＳ Ｐゴシック" panose="020B0600070205080204" pitchFamily="50" charset="-128"/>
              </a:rPr>
              <a:t>      </a:t>
            </a:r>
            <a:r>
              <a:rPr lang="ja-JP" altLang="ja-JP" kern="0" dirty="0" smtClean="0">
                <a:latin typeface="+mn-ea"/>
                <a:cs typeface="ＭＳ Ｐゴシック" panose="020B0600070205080204" pitchFamily="50" charset="-128"/>
              </a:rPr>
              <a:t>国</a:t>
            </a:r>
            <a:r>
              <a:rPr lang="ja-JP" altLang="ja-JP" kern="0" dirty="0">
                <a:latin typeface="+mn-ea"/>
                <a:cs typeface="ＭＳ Ｐゴシック" panose="020B0600070205080204" pitchFamily="50" charset="-128"/>
              </a:rPr>
              <a:t>内線</a:t>
            </a:r>
            <a:r>
              <a:rPr lang="en-US" altLang="ja-JP" kern="0" dirty="0">
                <a:latin typeface="+mn-ea"/>
                <a:cs typeface="ＭＳ Ｐゴシック" panose="020B0600070205080204" pitchFamily="50" charset="-128"/>
              </a:rPr>
              <a:t>LCC</a:t>
            </a:r>
            <a:r>
              <a:rPr lang="ja-JP" altLang="ja-JP" kern="0" dirty="0">
                <a:latin typeface="+mn-ea"/>
                <a:cs typeface="ＭＳ Ｐゴシック" panose="020B0600070205080204" pitchFamily="50" charset="-128"/>
              </a:rPr>
              <a:t>利用</a:t>
            </a:r>
            <a:r>
              <a:rPr lang="ja-JP" altLang="ja-JP" kern="0" dirty="0" smtClean="0">
                <a:latin typeface="+mn-ea"/>
                <a:cs typeface="ＭＳ Ｐゴシック" panose="020B0600070205080204" pitchFamily="50" charset="-128"/>
              </a:rPr>
              <a:t>経験率</a:t>
            </a:r>
            <a:r>
              <a:rPr lang="en-US" altLang="ja-JP" kern="0" dirty="0" smtClean="0">
                <a:latin typeface="+mn-ea"/>
                <a:cs typeface="ＭＳ Ｐゴシック" panose="020B0600070205080204" pitchFamily="50" charset="-128"/>
              </a:rPr>
              <a:t> [</a:t>
            </a:r>
            <a:r>
              <a:rPr lang="en-US" altLang="ja-JP" kern="0" dirty="0">
                <a:latin typeface="+mn-ea"/>
                <a:cs typeface="ＭＳ Ｐゴシック" panose="020B0600070205080204" pitchFamily="50" charset="-128"/>
              </a:rPr>
              <a:t>Web </a:t>
            </a:r>
            <a:r>
              <a:rPr lang="ja-JP" altLang="ja-JP" kern="0" dirty="0">
                <a:latin typeface="+mn-ea"/>
                <a:cs typeface="ＭＳ Ｐゴシック" panose="020B0600070205080204" pitchFamily="50" charset="-128"/>
              </a:rPr>
              <a:t>調査</a:t>
            </a:r>
            <a:r>
              <a:rPr lang="en-US" altLang="ja-JP" kern="0" dirty="0">
                <a:latin typeface="+mn-ea"/>
                <a:cs typeface="ＭＳ Ｐゴシック" panose="020B0600070205080204" pitchFamily="50" charset="-128"/>
              </a:rPr>
              <a:t>]</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6267804B-5EAD-48EE-B1AF-55588CE4F7C5}" type="slidenum">
              <a:rPr kumimoji="1" lang="ja-JP" altLang="en-US" sz="2000" smtClean="0"/>
              <a:pPr/>
              <a:t>12</a:t>
            </a:fld>
            <a:endParaRPr kumimoji="1" lang="ja-JP" altLang="en-US" sz="2000" dirty="0"/>
          </a:p>
        </p:txBody>
      </p:sp>
    </p:spTree>
    <p:extLst>
      <p:ext uri="{BB962C8B-B14F-4D97-AF65-F5344CB8AC3E}">
        <p14:creationId xmlns:p14="http://schemas.microsoft.com/office/powerpoint/2010/main" xmlns="" val="585662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5843100" y="673888"/>
            <a:ext cx="4262801" cy="893655"/>
          </a:xfrm>
        </p:spPr>
        <p:txBody>
          <a:bodyPr>
            <a:normAutofit/>
          </a:bodyPr>
          <a:lstStyle/>
          <a:p>
            <a:r>
              <a:rPr lang="en-US" altLang="ja-JP" sz="2400" dirty="0">
                <a:solidFill>
                  <a:schemeClr val="tx1"/>
                </a:solidFill>
              </a:rPr>
              <a:t>4</a:t>
            </a:r>
            <a:r>
              <a:rPr kumimoji="1" lang="en-US" altLang="ja-JP" sz="2400" dirty="0" smtClean="0">
                <a:solidFill>
                  <a:schemeClr val="tx1"/>
                </a:solidFill>
              </a:rPr>
              <a:t>.2.</a:t>
            </a:r>
            <a:r>
              <a:rPr lang="ja-JP" altLang="ja-JP" sz="2400" dirty="0">
                <a:solidFill>
                  <a:schemeClr val="tx1"/>
                </a:solidFill>
              </a:rPr>
              <a:t>利用目的</a:t>
            </a:r>
            <a:endParaRPr kumimoji="1" lang="ja-JP" altLang="en-US" sz="2400" dirty="0">
              <a:solidFill>
                <a:schemeClr val="tx1"/>
              </a:solidFill>
            </a:endParaRPr>
          </a:p>
        </p:txBody>
      </p:sp>
      <p:pic>
        <p:nvPicPr>
          <p:cNvPr id="5" name="コンテンツ プレースホルダー 4"/>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2259" y="1223175"/>
            <a:ext cx="5570841" cy="3851149"/>
          </a:xfrm>
          <a:prstGeom prst="rect">
            <a:avLst/>
          </a:prstGeom>
        </p:spPr>
      </p:pic>
      <p:sp>
        <p:nvSpPr>
          <p:cNvPr id="6" name="正方形/長方形 5"/>
          <p:cNvSpPr/>
          <p:nvPr/>
        </p:nvSpPr>
        <p:spPr>
          <a:xfrm>
            <a:off x="736821" y="5074324"/>
            <a:ext cx="4825120" cy="646331"/>
          </a:xfrm>
          <a:prstGeom prst="rect">
            <a:avLst/>
          </a:prstGeom>
        </p:spPr>
        <p:txBody>
          <a:bodyPr wrap="square">
            <a:spAutoFit/>
          </a:bodyPr>
          <a:lstStyle/>
          <a:p>
            <a:r>
              <a:rPr lang="ja-JP" altLang="ja-JP" kern="0" dirty="0" smtClean="0">
                <a:latin typeface="+mn-ea"/>
                <a:cs typeface="ＭＳ Ｐゴシック" panose="020B0600070205080204" pitchFamily="50" charset="-128"/>
              </a:rPr>
              <a:t>図</a:t>
            </a:r>
            <a:r>
              <a:rPr lang="ja-JP" altLang="en-US" kern="0" dirty="0">
                <a:latin typeface="+mn-ea"/>
                <a:cs typeface="ＭＳ Ｐゴシック" panose="020B0600070205080204" pitchFamily="50" charset="-128"/>
              </a:rPr>
              <a:t>２</a:t>
            </a:r>
            <a:r>
              <a:rPr lang="ja-JP" altLang="ja-JP" kern="0" dirty="0" smtClean="0">
                <a:latin typeface="+mn-ea"/>
                <a:cs typeface="ＭＳ Ｐゴシック" panose="020B0600070205080204" pitchFamily="50" charset="-128"/>
              </a:rPr>
              <a:t>：</a:t>
            </a:r>
            <a:r>
              <a:rPr lang="ja-JP" altLang="ja-JP" kern="0" dirty="0">
                <a:latin typeface="+mn-ea"/>
                <a:cs typeface="ＭＳ Ｐゴシック" panose="020B0600070205080204" pitchFamily="50" charset="-128"/>
              </a:rPr>
              <a:t>国内線</a:t>
            </a:r>
            <a:r>
              <a:rPr lang="en-US" altLang="ja-JP" kern="0" dirty="0">
                <a:latin typeface="+mn-ea"/>
                <a:cs typeface="ＭＳ Ｐゴシック" panose="020B0600070205080204" pitchFamily="50" charset="-128"/>
              </a:rPr>
              <a:t> LCC </a:t>
            </a:r>
            <a:r>
              <a:rPr lang="ja-JP" altLang="ja-JP" kern="0" dirty="0">
                <a:latin typeface="+mn-ea"/>
                <a:cs typeface="ＭＳ Ｐゴシック" panose="020B0600070205080204" pitchFamily="50" charset="-128"/>
              </a:rPr>
              <a:t>を利用した旅行の</a:t>
            </a:r>
            <a:r>
              <a:rPr lang="ja-JP" altLang="ja-JP" kern="0" dirty="0" smtClean="0">
                <a:latin typeface="+mn-ea"/>
                <a:cs typeface="ＭＳ Ｐゴシック" panose="020B0600070205080204" pitchFamily="50" charset="-128"/>
              </a:rPr>
              <a:t>目的</a:t>
            </a:r>
            <a:endParaRPr lang="en-US" altLang="ja-JP" kern="0" dirty="0" smtClean="0">
              <a:latin typeface="+mn-ea"/>
              <a:cs typeface="ＭＳ Ｐゴシック" panose="020B0600070205080204" pitchFamily="50" charset="-128"/>
            </a:endParaRPr>
          </a:p>
          <a:p>
            <a:r>
              <a:rPr lang="en-US" altLang="ja-JP" kern="0" dirty="0">
                <a:latin typeface="+mn-ea"/>
                <a:cs typeface="ＭＳ Ｐゴシック" panose="020B0600070205080204" pitchFamily="50" charset="-128"/>
              </a:rPr>
              <a:t> </a:t>
            </a:r>
            <a:r>
              <a:rPr lang="en-US" altLang="ja-JP" kern="0" dirty="0" smtClean="0">
                <a:latin typeface="+mn-ea"/>
                <a:cs typeface="ＭＳ Ｐゴシック" panose="020B0600070205080204" pitchFamily="50" charset="-128"/>
              </a:rPr>
              <a:t>   </a:t>
            </a:r>
            <a:r>
              <a:rPr lang="ja-JP" altLang="en-US" kern="0" dirty="0" smtClean="0">
                <a:latin typeface="+mn-ea"/>
                <a:cs typeface="ＭＳ Ｐゴシック" panose="020B0600070205080204" pitchFamily="50" charset="-128"/>
              </a:rPr>
              <a:t>　</a:t>
            </a:r>
            <a:r>
              <a:rPr lang="ja-JP" altLang="ja-JP" kern="0" dirty="0" smtClean="0">
                <a:latin typeface="+mn-ea"/>
                <a:cs typeface="ＭＳ Ｐゴシック" panose="020B0600070205080204" pitchFamily="50" charset="-128"/>
              </a:rPr>
              <a:t>（</a:t>
            </a:r>
            <a:r>
              <a:rPr lang="ja-JP" altLang="ja-JP" kern="0" dirty="0">
                <a:latin typeface="+mn-ea"/>
                <a:cs typeface="ＭＳ Ｐゴシック" panose="020B0600070205080204" pitchFamily="50" charset="-128"/>
              </a:rPr>
              <a:t>複数回答）</a:t>
            </a:r>
            <a:r>
              <a:rPr lang="en-US" altLang="ja-JP" kern="0" dirty="0">
                <a:latin typeface="+mn-ea"/>
                <a:cs typeface="ＭＳ Ｐゴシック" panose="020B0600070205080204" pitchFamily="50" charset="-128"/>
              </a:rPr>
              <a:t> [Web </a:t>
            </a:r>
            <a:r>
              <a:rPr lang="ja-JP" altLang="ja-JP" kern="0" dirty="0">
                <a:latin typeface="+mn-ea"/>
                <a:cs typeface="ＭＳ Ｐゴシック" panose="020B0600070205080204" pitchFamily="50" charset="-128"/>
              </a:rPr>
              <a:t>調査</a:t>
            </a:r>
            <a:r>
              <a:rPr lang="en-US" altLang="ja-JP" kern="0" dirty="0">
                <a:latin typeface="+mn-ea"/>
                <a:cs typeface="ＭＳ Ｐゴシック" panose="020B0600070205080204" pitchFamily="50" charset="-128"/>
              </a:rPr>
              <a:t>]</a:t>
            </a:r>
            <a:endParaRPr lang="ja-JP" altLang="en-US" dirty="0">
              <a:latin typeface="+mn-ea"/>
            </a:endParaRPr>
          </a:p>
        </p:txBody>
      </p:sp>
      <p:sp>
        <p:nvSpPr>
          <p:cNvPr id="11" name="コンテンツ プレースホルダー 2"/>
          <p:cNvSpPr txBox="1">
            <a:spLocks/>
          </p:cNvSpPr>
          <p:nvPr/>
        </p:nvSpPr>
        <p:spPr>
          <a:xfrm>
            <a:off x="5745233" y="1710046"/>
            <a:ext cx="4003529" cy="42363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ja-JP" dirty="0" smtClean="0">
                <a:latin typeface="+mn-ea"/>
              </a:rPr>
              <a:t>国内線</a:t>
            </a:r>
            <a:r>
              <a:rPr lang="en-US" altLang="ja-JP" dirty="0" smtClean="0">
                <a:latin typeface="+mn-ea"/>
              </a:rPr>
              <a:t> LCC </a:t>
            </a:r>
            <a:r>
              <a:rPr lang="ja-JP" altLang="ja-JP" dirty="0" smtClean="0">
                <a:latin typeface="+mn-ea"/>
              </a:rPr>
              <a:t>を利用した旅行の目的は「観光」が最も高いが、「業務出張」</a:t>
            </a:r>
            <a:r>
              <a:rPr lang="ja-JP" altLang="en-US" dirty="0" smtClean="0">
                <a:latin typeface="+mn-ea"/>
              </a:rPr>
              <a:t>も</a:t>
            </a:r>
            <a:r>
              <a:rPr lang="en-US" altLang="ja-JP" dirty="0" smtClean="0">
                <a:latin typeface="+mn-ea"/>
              </a:rPr>
              <a:t>2</a:t>
            </a:r>
            <a:r>
              <a:rPr lang="ja-JP" altLang="ja-JP" dirty="0" smtClean="0">
                <a:latin typeface="+mn-ea"/>
              </a:rPr>
              <a:t>番目に高い結果となった。業務出張は</a:t>
            </a:r>
            <a:r>
              <a:rPr lang="en-US" altLang="ja-JP" dirty="0" smtClean="0">
                <a:latin typeface="+mn-ea"/>
              </a:rPr>
              <a:t> JAL</a:t>
            </a:r>
            <a:r>
              <a:rPr lang="ja-JP" altLang="ja-JP" dirty="0" err="1" smtClean="0">
                <a:latin typeface="+mn-ea"/>
              </a:rPr>
              <a:t>、</a:t>
            </a:r>
            <a:r>
              <a:rPr lang="en-US" altLang="ja-JP" dirty="0" smtClean="0">
                <a:latin typeface="+mn-ea"/>
              </a:rPr>
              <a:t>ANA </a:t>
            </a:r>
            <a:r>
              <a:rPr lang="ja-JP" altLang="ja-JP" dirty="0" smtClean="0">
                <a:latin typeface="+mn-ea"/>
              </a:rPr>
              <a:t>といったフルサービスキャリアが強いと言われてきたが、業務出張での</a:t>
            </a:r>
            <a:r>
              <a:rPr lang="en-US" altLang="ja-JP" dirty="0" smtClean="0">
                <a:latin typeface="+mn-ea"/>
              </a:rPr>
              <a:t>LCC </a:t>
            </a:r>
            <a:r>
              <a:rPr lang="ja-JP" altLang="ja-JP" dirty="0" smtClean="0">
                <a:latin typeface="+mn-ea"/>
              </a:rPr>
              <a:t>利用も広がってきていることがうかがえる。</a:t>
            </a:r>
            <a:endParaRPr lang="en-US" altLang="ja-JP" dirty="0" smtClean="0">
              <a:latin typeface="+mn-ea"/>
            </a:endParaRPr>
          </a:p>
          <a:p>
            <a:r>
              <a:rPr lang="ja-JP" altLang="ja-JP" dirty="0" smtClean="0">
                <a:latin typeface="+mn-ea"/>
              </a:rPr>
              <a:t>また、</a:t>
            </a:r>
            <a:r>
              <a:rPr lang="en-US" altLang="ja-JP" dirty="0" smtClean="0">
                <a:latin typeface="+mn-ea"/>
              </a:rPr>
              <a:t>18</a:t>
            </a:r>
            <a:r>
              <a:rPr lang="ja-JP" altLang="ja-JP" dirty="0" smtClean="0">
                <a:latin typeface="+mn-ea"/>
              </a:rPr>
              <a:t>～</a:t>
            </a:r>
            <a:r>
              <a:rPr lang="en-US" altLang="ja-JP" dirty="0" smtClean="0">
                <a:latin typeface="+mn-ea"/>
              </a:rPr>
              <a:t>29 </a:t>
            </a:r>
            <a:r>
              <a:rPr lang="ja-JP" altLang="ja-JP" dirty="0" smtClean="0">
                <a:latin typeface="+mn-ea"/>
              </a:rPr>
              <a:t>歳</a:t>
            </a:r>
            <a:r>
              <a:rPr lang="ja-JP" altLang="en-US" dirty="0" smtClean="0">
                <a:latin typeface="+mn-ea"/>
              </a:rPr>
              <a:t>の年代で</a:t>
            </a:r>
            <a:r>
              <a:rPr lang="ja-JP" altLang="ja-JP" dirty="0" smtClean="0">
                <a:latin typeface="+mn-ea"/>
              </a:rPr>
              <a:t>は、他の年代に比べ「友人・知人の所に遊びに行く」や「一人暮らし</a:t>
            </a:r>
            <a:r>
              <a:rPr lang="en-US" altLang="ja-JP" dirty="0" smtClean="0">
                <a:latin typeface="+mn-ea"/>
              </a:rPr>
              <a:t>/</a:t>
            </a:r>
            <a:r>
              <a:rPr lang="ja-JP" altLang="ja-JP" dirty="0" smtClean="0">
                <a:latin typeface="+mn-ea"/>
              </a:rPr>
              <a:t>単身赴任先からの帰省」での利用率も高く、様々な目的で国内線</a:t>
            </a:r>
            <a:r>
              <a:rPr lang="en-US" altLang="ja-JP" dirty="0" smtClean="0">
                <a:latin typeface="+mn-ea"/>
              </a:rPr>
              <a:t> LCC </a:t>
            </a:r>
            <a:r>
              <a:rPr lang="ja-JP" altLang="ja-JP" dirty="0" smtClean="0">
                <a:latin typeface="+mn-ea"/>
              </a:rPr>
              <a:t>を利用していることがうかがえる。</a:t>
            </a:r>
            <a:endParaRPr lang="ja-JP" altLang="en-US" dirty="0" smtClean="0">
              <a:latin typeface="+mn-ea"/>
            </a:endParaRPr>
          </a:p>
          <a:p>
            <a:endParaRPr lang="ja-JP" altLang="en-US" dirty="0"/>
          </a:p>
        </p:txBody>
      </p:sp>
      <p:sp>
        <p:nvSpPr>
          <p:cNvPr id="3" name="スライド番号プレースホルダー 2"/>
          <p:cNvSpPr>
            <a:spLocks noGrp="1"/>
          </p:cNvSpPr>
          <p:nvPr>
            <p:ph type="sldNum" sz="quarter" idx="12"/>
          </p:nvPr>
        </p:nvSpPr>
        <p:spPr/>
        <p:txBody>
          <a:bodyPr/>
          <a:lstStyle/>
          <a:p>
            <a:fld id="{6267804B-5EAD-48EE-B1AF-55588CE4F7C5}" type="slidenum">
              <a:rPr kumimoji="1" lang="ja-JP" altLang="en-US" sz="2000" smtClean="0"/>
              <a:pPr/>
              <a:t>13</a:t>
            </a:fld>
            <a:endParaRPr kumimoji="1" lang="ja-JP" altLang="en-US" sz="2000" dirty="0"/>
          </a:p>
        </p:txBody>
      </p:sp>
    </p:spTree>
    <p:extLst>
      <p:ext uri="{BB962C8B-B14F-4D97-AF65-F5344CB8AC3E}">
        <p14:creationId xmlns:p14="http://schemas.microsoft.com/office/powerpoint/2010/main" xmlns="" val="1987366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2042" y="1229095"/>
            <a:ext cx="3181962" cy="611580"/>
          </a:xfrm>
        </p:spPr>
        <p:txBody>
          <a:bodyPr>
            <a:normAutofit/>
          </a:bodyPr>
          <a:lstStyle/>
          <a:p>
            <a:r>
              <a:rPr lang="en-US" altLang="ja-JP" sz="2400" dirty="0">
                <a:solidFill>
                  <a:schemeClr val="tx1"/>
                </a:solidFill>
              </a:rPr>
              <a:t>4</a:t>
            </a:r>
            <a:r>
              <a:rPr kumimoji="1" lang="en-US" altLang="ja-JP" sz="2400" dirty="0" smtClean="0">
                <a:solidFill>
                  <a:schemeClr val="tx1"/>
                </a:solidFill>
              </a:rPr>
              <a:t>.3.</a:t>
            </a:r>
            <a:r>
              <a:rPr lang="ja-JP" altLang="ja-JP" sz="2400" dirty="0">
                <a:solidFill>
                  <a:schemeClr val="tx1"/>
                </a:solidFill>
              </a:rPr>
              <a:t>利用者の評価</a:t>
            </a:r>
            <a:endParaRPr kumimoji="1" lang="ja-JP" altLang="en-US" sz="2400" dirty="0">
              <a:solidFill>
                <a:schemeClr val="tx1"/>
              </a:solidFill>
            </a:endParaRPr>
          </a:p>
        </p:txBody>
      </p:sp>
      <p:pic>
        <p:nvPicPr>
          <p:cNvPr id="5" name="コンテンツ プレースホルダー 4"/>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64568" y="1330036"/>
            <a:ext cx="5509368" cy="3648950"/>
          </a:xfrm>
          <a:prstGeom prst="rect">
            <a:avLst/>
          </a:prstGeom>
        </p:spPr>
      </p:pic>
      <p:sp>
        <p:nvSpPr>
          <p:cNvPr id="6" name="正方形/長方形 5"/>
          <p:cNvSpPr/>
          <p:nvPr/>
        </p:nvSpPr>
        <p:spPr>
          <a:xfrm>
            <a:off x="467292" y="5032606"/>
            <a:ext cx="5303920" cy="646331"/>
          </a:xfrm>
          <a:prstGeom prst="rect">
            <a:avLst/>
          </a:prstGeom>
        </p:spPr>
        <p:txBody>
          <a:bodyPr wrap="square">
            <a:spAutoFit/>
          </a:bodyPr>
          <a:lstStyle/>
          <a:p>
            <a:pPr algn="r">
              <a:spcAft>
                <a:spcPts val="0"/>
              </a:spcAft>
            </a:pPr>
            <a:r>
              <a:rPr lang="ja-JP" altLang="ja-JP" kern="0" dirty="0" smtClean="0">
                <a:latin typeface="+mn-ea"/>
                <a:cs typeface="ＭＳ Ｐゴシック" panose="020B0600070205080204" pitchFamily="50" charset="-128"/>
              </a:rPr>
              <a:t>図</a:t>
            </a:r>
            <a:r>
              <a:rPr lang="ja-JP" altLang="en-US" kern="0" dirty="0">
                <a:latin typeface="+mn-ea"/>
                <a:cs typeface="ＭＳ Ｐゴシック" panose="020B0600070205080204" pitchFamily="50" charset="-128"/>
              </a:rPr>
              <a:t>３</a:t>
            </a:r>
            <a:r>
              <a:rPr lang="ja-JP" altLang="ja-JP" kern="0" dirty="0" smtClean="0">
                <a:latin typeface="+mn-ea"/>
                <a:cs typeface="ＭＳ Ｐゴシック" panose="020B0600070205080204" pitchFamily="50" charset="-128"/>
              </a:rPr>
              <a:t>：</a:t>
            </a:r>
            <a:r>
              <a:rPr lang="en-US" altLang="ja-JP" kern="0" dirty="0">
                <a:latin typeface="+mn-ea"/>
                <a:cs typeface="ＭＳ Ｐゴシック" panose="020B0600070205080204" pitchFamily="50" charset="-128"/>
              </a:rPr>
              <a:t>LCC </a:t>
            </a:r>
            <a:r>
              <a:rPr lang="ja-JP" altLang="ja-JP" kern="0" dirty="0">
                <a:latin typeface="+mn-ea"/>
                <a:cs typeface="ＭＳ Ｐゴシック" panose="020B0600070205080204" pitchFamily="50" charset="-128"/>
              </a:rPr>
              <a:t>に対する評価（それぞれ単一回答）</a:t>
            </a:r>
            <a:endParaRPr lang="ja-JP" altLang="ja-JP" sz="1600" kern="100" dirty="0">
              <a:latin typeface="+mn-ea"/>
              <a:cs typeface="Times New Roman" panose="02020603050405020304" pitchFamily="18" charset="0"/>
            </a:endParaRPr>
          </a:p>
          <a:p>
            <a:pPr algn="r" latinLnBrk="1">
              <a:spcAft>
                <a:spcPts val="0"/>
              </a:spcAft>
            </a:pPr>
            <a:r>
              <a:rPr lang="en-US" altLang="ja-JP" kern="0" dirty="0">
                <a:latin typeface="+mn-ea"/>
                <a:cs typeface="ＭＳ Ｐゴシック" panose="020B0600070205080204" pitchFamily="50" charset="-128"/>
              </a:rPr>
              <a:t>[Web </a:t>
            </a:r>
            <a:r>
              <a:rPr lang="ja-JP" altLang="ja-JP" kern="0" dirty="0">
                <a:latin typeface="+mn-ea"/>
                <a:cs typeface="ＭＳ Ｐゴシック" panose="020B0600070205080204" pitchFamily="50" charset="-128"/>
              </a:rPr>
              <a:t>調査</a:t>
            </a:r>
            <a:r>
              <a:rPr lang="en-US" altLang="ja-JP" kern="0" dirty="0">
                <a:latin typeface="+mn-ea"/>
                <a:cs typeface="ＭＳ Ｐゴシック" panose="020B0600070205080204" pitchFamily="50" charset="-128"/>
              </a:rPr>
              <a:t>]</a:t>
            </a:r>
            <a:endParaRPr lang="ja-JP" altLang="ja-JP" sz="1600" kern="100" dirty="0">
              <a:effectLst/>
              <a:latin typeface="+mn-ea"/>
              <a:cs typeface="Times New Roman" panose="02020603050405020304" pitchFamily="18" charset="0"/>
            </a:endParaRPr>
          </a:p>
        </p:txBody>
      </p:sp>
      <p:sp>
        <p:nvSpPr>
          <p:cNvPr id="8" name="コンテンツ プレースホルダー 8"/>
          <p:cNvSpPr>
            <a:spLocks noGrp="1"/>
          </p:cNvSpPr>
          <p:nvPr>
            <p:ph sz="half" idx="2"/>
          </p:nvPr>
        </p:nvSpPr>
        <p:spPr>
          <a:xfrm>
            <a:off x="5873936" y="1840676"/>
            <a:ext cx="3970708" cy="3838262"/>
          </a:xfrm>
        </p:spPr>
        <p:txBody>
          <a:bodyPr/>
          <a:lstStyle/>
          <a:p>
            <a:r>
              <a:rPr lang="ja-JP" altLang="en-US" dirty="0">
                <a:latin typeface="+mn-ea"/>
              </a:rPr>
              <a:t>図から、</a:t>
            </a:r>
            <a:r>
              <a:rPr lang="ja-JP" altLang="ja-JP" dirty="0">
                <a:latin typeface="+mn-ea"/>
              </a:rPr>
              <a:t>「飲み物・食べ物を頼まなければ安く済むのは良い」、「預ける手荷物が無ければ料金が安く済むのは良い」</a:t>
            </a:r>
            <a:r>
              <a:rPr lang="ja-JP" altLang="en-US" dirty="0">
                <a:latin typeface="+mn-ea"/>
              </a:rPr>
              <a:t>という項目が高く、</a:t>
            </a:r>
            <a:r>
              <a:rPr lang="ja-JP" altLang="ja-JP" dirty="0">
                <a:latin typeface="+mn-ea"/>
              </a:rPr>
              <a:t>自分の選択次第で料金が安くなることを高く評価していることがわかる。</a:t>
            </a:r>
            <a:endParaRPr lang="en-US" altLang="ja-JP" dirty="0">
              <a:latin typeface="+mn-ea"/>
            </a:endParaRPr>
          </a:p>
          <a:p>
            <a:r>
              <a:rPr lang="ja-JP" altLang="ja-JP" dirty="0">
                <a:latin typeface="+mn-ea"/>
              </a:rPr>
              <a:t>一方で、「出発ゲートが遠い」、「前の座席との間隔が狭い」がそれぞれ</a:t>
            </a:r>
            <a:r>
              <a:rPr lang="en-US" altLang="ja-JP" dirty="0">
                <a:latin typeface="+mn-ea"/>
              </a:rPr>
              <a:t> LCC </a:t>
            </a:r>
            <a:r>
              <a:rPr lang="ja-JP" altLang="ja-JP" dirty="0">
                <a:latin typeface="+mn-ea"/>
              </a:rPr>
              <a:t>のビジネスモデルの特徴でもあるこれらの点を多くの</a:t>
            </a:r>
            <a:r>
              <a:rPr lang="en-US" altLang="ja-JP" dirty="0">
                <a:latin typeface="+mn-ea"/>
              </a:rPr>
              <a:t> LCC </a:t>
            </a:r>
            <a:r>
              <a:rPr lang="ja-JP" altLang="ja-JP" dirty="0">
                <a:latin typeface="+mn-ea"/>
              </a:rPr>
              <a:t>利用者も認識していることがわかる。</a:t>
            </a:r>
            <a:endParaRPr lang="ja-JP" altLang="en-US" dirty="0">
              <a:latin typeface="+mn-ea"/>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6267804B-5EAD-48EE-B1AF-55588CE4F7C5}" type="slidenum">
              <a:rPr kumimoji="1" lang="ja-JP" altLang="en-US" sz="2000" smtClean="0"/>
              <a:pPr/>
              <a:t>14</a:t>
            </a:fld>
            <a:endParaRPr kumimoji="1" lang="ja-JP" altLang="en-US" sz="2000" dirty="0"/>
          </a:p>
        </p:txBody>
      </p:sp>
    </p:spTree>
    <p:extLst>
      <p:ext uri="{BB962C8B-B14F-4D97-AF65-F5344CB8AC3E}">
        <p14:creationId xmlns:p14="http://schemas.microsoft.com/office/powerpoint/2010/main" xmlns="" val="377276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91688"/>
          </a:xfrm>
        </p:spPr>
        <p:txBody>
          <a:bodyPr>
            <a:normAutofit/>
          </a:bodyPr>
          <a:lstStyle/>
          <a:p>
            <a:r>
              <a:rPr lang="en-US" altLang="ja-JP" sz="4000" dirty="0"/>
              <a:t>5</a:t>
            </a:r>
            <a:r>
              <a:rPr kumimoji="1" lang="en-US" altLang="ja-JP" sz="4000" dirty="0" smtClean="0"/>
              <a:t>.1. </a:t>
            </a:r>
            <a:r>
              <a:rPr kumimoji="1" lang="ja-JP" altLang="en-US" sz="4000" dirty="0" smtClean="0"/>
              <a:t>主張</a:t>
            </a:r>
            <a:r>
              <a:rPr lang="ja-JP" altLang="en-US" sz="4000" dirty="0" smtClean="0"/>
              <a:t>（経営）</a:t>
            </a:r>
            <a:endParaRPr kumimoji="1" lang="ja-JP" altLang="en-US" sz="4000" dirty="0"/>
          </a:p>
        </p:txBody>
      </p:sp>
      <p:sp>
        <p:nvSpPr>
          <p:cNvPr id="3" name="コンテンツ プレースホルダー 2"/>
          <p:cNvSpPr>
            <a:spLocks noGrp="1"/>
          </p:cNvSpPr>
          <p:nvPr>
            <p:ph idx="1"/>
          </p:nvPr>
        </p:nvSpPr>
        <p:spPr>
          <a:xfrm>
            <a:off x="463139" y="1401289"/>
            <a:ext cx="9227126" cy="5011386"/>
          </a:xfrm>
        </p:spPr>
        <p:txBody>
          <a:bodyPr>
            <a:normAutofit/>
          </a:bodyPr>
          <a:lstStyle/>
          <a:p>
            <a:r>
              <a:rPr lang="ja-JP" altLang="ja-JP" sz="2000" dirty="0" smtClean="0"/>
              <a:t>新た</a:t>
            </a:r>
            <a:r>
              <a:rPr lang="ja-JP" altLang="ja-JP" sz="2000" dirty="0"/>
              <a:t>なビジネスモデルが生まれる背景には、事業環境における多くのイノベーションがあるといわれるが</a:t>
            </a:r>
            <a:r>
              <a:rPr lang="ja-JP" altLang="ja-JP" sz="2000" dirty="0" smtClean="0"/>
              <a:t>、航空業界も</a:t>
            </a:r>
            <a:r>
              <a:rPr lang="ja-JP" altLang="en-US" sz="2000" dirty="0"/>
              <a:t>同様</a:t>
            </a:r>
            <a:r>
              <a:rPr lang="ja-JP" altLang="en-US" sz="2000" dirty="0" smtClean="0"/>
              <a:t>に</a:t>
            </a:r>
            <a:r>
              <a:rPr lang="ja-JP" altLang="ja-JP" sz="2000" dirty="0" smtClean="0"/>
              <a:t>世界</a:t>
            </a:r>
            <a:r>
              <a:rPr lang="ja-JP" altLang="ja-JP" sz="2000" dirty="0"/>
              <a:t>の</a:t>
            </a:r>
            <a:r>
              <a:rPr lang="en-US" altLang="ja-JP" sz="2000" dirty="0"/>
              <a:t>IT</a:t>
            </a:r>
            <a:r>
              <a:rPr lang="ja-JP" altLang="ja-JP" sz="2000" dirty="0"/>
              <a:t>化や技術革新、政府の規制緩和</a:t>
            </a:r>
            <a:r>
              <a:rPr lang="ja-JP" altLang="ja-JP" sz="2000" dirty="0" smtClean="0"/>
              <a:t>など</a:t>
            </a:r>
            <a:r>
              <a:rPr lang="ja-JP" altLang="en-US" sz="2000" dirty="0" smtClean="0"/>
              <a:t>の影響を受けている</a:t>
            </a:r>
            <a:r>
              <a:rPr lang="ja-JP" altLang="ja-JP" sz="2000" dirty="0" smtClean="0"/>
              <a:t>。</a:t>
            </a:r>
            <a:r>
              <a:rPr lang="en-US" altLang="ja-JP" sz="2000" dirty="0" smtClean="0"/>
              <a:t>LCC</a:t>
            </a:r>
            <a:r>
              <a:rPr lang="ja-JP" altLang="ja-JP" sz="2000" dirty="0"/>
              <a:t>のチケット販売はインターネット販売が中心で</a:t>
            </a:r>
            <a:r>
              <a:rPr lang="ja-JP" altLang="ja-JP" sz="2000" dirty="0" smtClean="0"/>
              <a:t>あ</a:t>
            </a:r>
            <a:r>
              <a:rPr lang="ja-JP" altLang="en-US" sz="2000" dirty="0" smtClean="0"/>
              <a:t>るため、</a:t>
            </a:r>
            <a:r>
              <a:rPr lang="en-US" altLang="ja-JP" sz="2000" dirty="0" smtClean="0"/>
              <a:t>LCC</a:t>
            </a:r>
            <a:r>
              <a:rPr lang="ja-JP" altLang="ja-JP" sz="2000" dirty="0"/>
              <a:t>の発展</a:t>
            </a:r>
            <a:r>
              <a:rPr lang="ja-JP" altLang="ja-JP" sz="2000" dirty="0" smtClean="0"/>
              <a:t>に</a:t>
            </a:r>
            <a:r>
              <a:rPr lang="ja-JP" altLang="en-US" sz="2000" dirty="0" smtClean="0"/>
              <a:t>特に</a:t>
            </a:r>
            <a:r>
              <a:rPr lang="en-US" altLang="ja-JP" sz="2000" dirty="0" smtClean="0"/>
              <a:t>IT</a:t>
            </a:r>
            <a:r>
              <a:rPr lang="ja-JP" altLang="ja-JP" sz="2000" dirty="0"/>
              <a:t>化は深いかかわりを持つ</a:t>
            </a:r>
            <a:r>
              <a:rPr lang="ja-JP" altLang="ja-JP" sz="2000" dirty="0" smtClean="0"/>
              <a:t>。そ</a:t>
            </a:r>
            <a:r>
              <a:rPr lang="ja-JP" altLang="en-US" sz="2000" dirty="0" smtClean="0"/>
              <a:t>の</a:t>
            </a:r>
            <a:r>
              <a:rPr lang="ja-JP" altLang="en-US" sz="2000" dirty="0"/>
              <a:t>よ</a:t>
            </a:r>
            <a:r>
              <a:rPr lang="ja-JP" altLang="en-US" sz="2000" dirty="0" smtClean="0"/>
              <a:t>うな</a:t>
            </a:r>
            <a:r>
              <a:rPr lang="ja-JP" altLang="ja-JP" sz="2000" dirty="0" smtClean="0"/>
              <a:t>変化</a:t>
            </a:r>
            <a:r>
              <a:rPr lang="ja-JP" altLang="ja-JP" sz="2000" dirty="0"/>
              <a:t>や革新の中で今までにない柔軟なビジネス形態が登場し、顧客の価値観やニーズの変化が生まれて</a:t>
            </a:r>
            <a:r>
              <a:rPr lang="ja-JP" altLang="ja-JP" sz="2000" dirty="0" smtClean="0"/>
              <a:t>くる。</a:t>
            </a:r>
            <a:r>
              <a:rPr lang="en-US" altLang="ja-JP" sz="2000" dirty="0" smtClean="0"/>
              <a:t>LCC</a:t>
            </a:r>
            <a:r>
              <a:rPr lang="ja-JP" altLang="en-US" sz="2000" dirty="0"/>
              <a:t>が</a:t>
            </a:r>
            <a:r>
              <a:rPr lang="ja-JP" altLang="ja-JP" sz="2000" dirty="0" smtClean="0"/>
              <a:t>こう</a:t>
            </a:r>
            <a:r>
              <a:rPr lang="ja-JP" altLang="ja-JP" sz="2000" dirty="0"/>
              <a:t>いった環境に</a:t>
            </a:r>
            <a:r>
              <a:rPr lang="ja-JP" altLang="ja-JP" sz="2000" dirty="0" smtClean="0"/>
              <a:t>おい</a:t>
            </a:r>
            <a:r>
              <a:rPr lang="ja-JP" altLang="en-US" sz="2000" dirty="0" smtClean="0"/>
              <a:t>て今後も成長するためには、そうした</a:t>
            </a:r>
            <a:r>
              <a:rPr lang="ja-JP" altLang="ja-JP" sz="2000" dirty="0" smtClean="0"/>
              <a:t>変化</a:t>
            </a:r>
            <a:r>
              <a:rPr lang="ja-JP" altLang="ja-JP" sz="2000" dirty="0"/>
              <a:t>や革新を俊敏に</a:t>
            </a:r>
            <a:r>
              <a:rPr lang="ja-JP" altLang="ja-JP" sz="2000" dirty="0" smtClean="0"/>
              <a:t>感じ取</a:t>
            </a:r>
            <a:r>
              <a:rPr lang="ja-JP" altLang="en-US" sz="2000" dirty="0" smtClean="0"/>
              <a:t>り、</a:t>
            </a:r>
            <a:r>
              <a:rPr lang="ja-JP" altLang="ja-JP" sz="2000" dirty="0"/>
              <a:t>経営に関して迅速な決断と実行を</a:t>
            </a:r>
            <a:r>
              <a:rPr lang="ja-JP" altLang="ja-JP" sz="2000" dirty="0" smtClean="0"/>
              <a:t>続け</a:t>
            </a:r>
            <a:r>
              <a:rPr lang="ja-JP" altLang="en-US" sz="2000" dirty="0" smtClean="0"/>
              <a:t>ていくことが重要となる。</a:t>
            </a:r>
            <a:endParaRPr lang="ja-JP" altLang="ja-JP" sz="2000" dirty="0"/>
          </a:p>
          <a:p>
            <a:r>
              <a:rPr lang="en-US" altLang="ja-JP" sz="2000" dirty="0" smtClean="0"/>
              <a:t>LCC</a:t>
            </a:r>
            <a:r>
              <a:rPr lang="ja-JP" altLang="ja-JP" sz="2000" dirty="0"/>
              <a:t>が日本の市場に出回ることによって、既存のエアラインにも影響が生じる。顧客獲得競争は今まで以上に激しくなるであろうと思われる。その一方で、今まであまり空路を利用してこなかった人たちが用途に応じて飛行機を利用するようになり、顧客拡大を見込むこともできる。環境を効果的に利用することによって、経済に良い影響を与えることができるのではないかと思われる。</a:t>
            </a:r>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15</a:t>
            </a:fld>
            <a:endParaRPr kumimoji="1" lang="ja-JP" altLang="en-US" sz="2000" dirty="0"/>
          </a:p>
        </p:txBody>
      </p:sp>
    </p:spTree>
    <p:extLst>
      <p:ext uri="{BB962C8B-B14F-4D97-AF65-F5344CB8AC3E}">
        <p14:creationId xmlns:p14="http://schemas.microsoft.com/office/powerpoint/2010/main" xmlns="" val="420474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803564"/>
          </a:xfrm>
        </p:spPr>
        <p:txBody>
          <a:bodyPr>
            <a:normAutofit/>
          </a:bodyPr>
          <a:lstStyle/>
          <a:p>
            <a:r>
              <a:rPr lang="en-US" altLang="ja-JP" sz="4000" dirty="0"/>
              <a:t>5</a:t>
            </a:r>
            <a:r>
              <a:rPr lang="en-US" altLang="ja-JP" sz="4000" dirty="0" smtClean="0"/>
              <a:t>.2. </a:t>
            </a:r>
            <a:r>
              <a:rPr lang="ja-JP" altLang="en-US" sz="4000" dirty="0"/>
              <a:t>主張</a:t>
            </a:r>
            <a:r>
              <a:rPr lang="ja-JP" altLang="en-US" sz="4000" dirty="0" smtClean="0"/>
              <a:t>（</a:t>
            </a:r>
            <a:r>
              <a:rPr lang="ja-JP" altLang="en-US" sz="4000" dirty="0"/>
              <a:t>サービス</a:t>
            </a:r>
            <a:r>
              <a:rPr lang="ja-JP" altLang="en-US" sz="4000" dirty="0" smtClean="0"/>
              <a:t>）</a:t>
            </a:r>
            <a:endParaRPr kumimoji="1" lang="ja-JP" altLang="en-US" sz="4000" dirty="0"/>
          </a:p>
        </p:txBody>
      </p:sp>
      <p:sp>
        <p:nvSpPr>
          <p:cNvPr id="3" name="コンテンツ プレースホルダー 2"/>
          <p:cNvSpPr>
            <a:spLocks noGrp="1"/>
          </p:cNvSpPr>
          <p:nvPr>
            <p:ph idx="1"/>
          </p:nvPr>
        </p:nvSpPr>
        <p:spPr>
          <a:xfrm>
            <a:off x="677333" y="1674421"/>
            <a:ext cx="8763549" cy="4750130"/>
          </a:xfrm>
        </p:spPr>
        <p:txBody>
          <a:bodyPr>
            <a:normAutofit/>
          </a:bodyPr>
          <a:lstStyle/>
          <a:p>
            <a:r>
              <a:rPr lang="en-US" altLang="ja-JP" sz="2000" dirty="0" smtClean="0"/>
              <a:t>LCC</a:t>
            </a:r>
            <a:r>
              <a:rPr lang="ja-JP" altLang="ja-JP" sz="2000" dirty="0"/>
              <a:t>にとって、いかに経費を少なく抑えるかというのは大変重要な問題である。そして、こうした工夫によってこそ低価格が実現できるのである。しかし、これらの工夫や努力は、日本らしい徹底したサービスや客第一主義といった側面の欠落につながる</a:t>
            </a:r>
            <a:r>
              <a:rPr lang="ja-JP" altLang="ja-JP" sz="2000" dirty="0" smtClean="0"/>
              <a:t>。一</a:t>
            </a:r>
            <a:r>
              <a:rPr lang="ja-JP" altLang="ja-JP" sz="2000" dirty="0"/>
              <a:t>見それは悪いことのように思われるが、時代の変化に伴っては新しい風潮として必要なのではないかと考える。このままいつまでも日本らしい丁寧な接客やサービスを続けていると、海外の低価格を実現した航空会社も参入してくる恐れもあり、日本経済としては打撃を受けるかもしれない。</a:t>
            </a:r>
            <a:r>
              <a:rPr lang="en-US" altLang="ja-JP" sz="2000" dirty="0"/>
              <a:t>LCC</a:t>
            </a:r>
            <a:r>
              <a:rPr lang="ja-JP" altLang="ja-JP" sz="2000" dirty="0"/>
              <a:t>といえど、経費がかからない範疇でのサービスはできるのである。その中でそれぞれの社員がすべきことをすればよいのではないかと思う。</a:t>
            </a:r>
          </a:p>
          <a:p>
            <a:endParaRPr kumimoji="1" lang="ja-JP" altLang="en-US" sz="2000"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16</a:t>
            </a:fld>
            <a:endParaRPr kumimoji="1" lang="ja-JP" altLang="en-US" sz="2000" dirty="0"/>
          </a:p>
        </p:txBody>
      </p:sp>
    </p:spTree>
    <p:extLst>
      <p:ext uri="{BB962C8B-B14F-4D97-AF65-F5344CB8AC3E}">
        <p14:creationId xmlns:p14="http://schemas.microsoft.com/office/powerpoint/2010/main" xmlns="" val="3470677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851065"/>
          </a:xfrm>
        </p:spPr>
        <p:txBody>
          <a:bodyPr>
            <a:normAutofit/>
          </a:bodyPr>
          <a:lstStyle/>
          <a:p>
            <a:r>
              <a:rPr lang="en-US" altLang="ja-JP" sz="4000" dirty="0"/>
              <a:t>5</a:t>
            </a:r>
            <a:r>
              <a:rPr lang="en-US" altLang="ja-JP" sz="4000" dirty="0" smtClean="0"/>
              <a:t>.3. </a:t>
            </a:r>
            <a:r>
              <a:rPr lang="ja-JP" altLang="en-US" sz="4000" dirty="0"/>
              <a:t>主張</a:t>
            </a:r>
            <a:r>
              <a:rPr lang="ja-JP" altLang="en-US" sz="4000" dirty="0" smtClean="0"/>
              <a:t>（</a:t>
            </a:r>
            <a:r>
              <a:rPr lang="ja-JP" altLang="en-US" sz="4000" dirty="0"/>
              <a:t>顧客</a:t>
            </a:r>
            <a:r>
              <a:rPr lang="ja-JP" altLang="en-US" sz="4000" dirty="0" smtClean="0"/>
              <a:t>）</a:t>
            </a:r>
            <a:endParaRPr kumimoji="1" lang="ja-JP" altLang="en-US" sz="4000" dirty="0"/>
          </a:p>
        </p:txBody>
      </p:sp>
      <p:sp>
        <p:nvSpPr>
          <p:cNvPr id="3" name="コンテンツ プレースホルダー 2"/>
          <p:cNvSpPr>
            <a:spLocks noGrp="1"/>
          </p:cNvSpPr>
          <p:nvPr>
            <p:ph idx="1"/>
          </p:nvPr>
        </p:nvSpPr>
        <p:spPr>
          <a:xfrm>
            <a:off x="677333" y="1555669"/>
            <a:ext cx="8834801" cy="4833256"/>
          </a:xfrm>
        </p:spPr>
        <p:txBody>
          <a:bodyPr>
            <a:normAutofit/>
          </a:bodyPr>
          <a:lstStyle/>
          <a:p>
            <a:r>
              <a:rPr lang="ja-JP" altLang="ja-JP" sz="1900" dirty="0" smtClean="0"/>
              <a:t>エアアジア</a:t>
            </a:r>
            <a:r>
              <a:rPr lang="ja-JP" altLang="ja-JP" sz="1900" dirty="0"/>
              <a:t>の機体には、“</a:t>
            </a:r>
            <a:r>
              <a:rPr lang="en-US" altLang="ja-JP" sz="1900" dirty="0"/>
              <a:t>NOW EVERYONE CAN FLY</a:t>
            </a:r>
            <a:r>
              <a:rPr lang="ja-JP" altLang="ja-JP" sz="1900" dirty="0"/>
              <a:t>（いまや誰でも飛行機に乗れる）”というキャッチフレーズがロゴマークの下に書かれている。このキャッチフレーズにも表されているように日本で本格的な</a:t>
            </a:r>
            <a:r>
              <a:rPr lang="en-US" altLang="ja-JP" sz="1900" dirty="0"/>
              <a:t>LCC</a:t>
            </a:r>
            <a:r>
              <a:rPr lang="ja-JP" altLang="ja-JP" sz="1900" dirty="0"/>
              <a:t>が就航することにより、利用者が目的に合わせて航空会社を選択できるように</a:t>
            </a:r>
            <a:r>
              <a:rPr lang="ja-JP" altLang="ja-JP" sz="1900" dirty="0" smtClean="0"/>
              <a:t>な</a:t>
            </a:r>
            <a:r>
              <a:rPr lang="ja-JP" altLang="en-US" sz="1900" dirty="0" smtClean="0"/>
              <a:t>り、</a:t>
            </a:r>
            <a:r>
              <a:rPr lang="ja-JP" altLang="ja-JP" sz="1900" dirty="0" smtClean="0"/>
              <a:t>また</a:t>
            </a:r>
            <a:r>
              <a:rPr lang="ja-JP" altLang="ja-JP" sz="1900" dirty="0"/>
              <a:t>、今まで航空路線を利用していなかった人も気軽に利用できるようになった。これは非常に良い傾向のように思われる。サラリーマンや学生、旅行者などの利用者の違いや、出張や旅行などの用途の違いに応じて顧客が求める</a:t>
            </a:r>
            <a:r>
              <a:rPr lang="ja-JP" altLang="ja-JP" sz="1900" dirty="0" smtClean="0"/>
              <a:t>ものにより</a:t>
            </a:r>
            <a:r>
              <a:rPr lang="ja-JP" altLang="ja-JP" sz="1900" dirty="0"/>
              <a:t>沿うことが可能になる。</a:t>
            </a:r>
          </a:p>
          <a:p>
            <a:r>
              <a:rPr lang="ja-JP" altLang="en-US" sz="1900" dirty="0" smtClean="0"/>
              <a:t>利用</a:t>
            </a:r>
            <a:r>
              <a:rPr lang="ja-JP" altLang="en-US" sz="1900" dirty="0"/>
              <a:t>時間</a:t>
            </a:r>
            <a:r>
              <a:rPr lang="ja-JP" altLang="en-US" sz="1900" dirty="0" smtClean="0"/>
              <a:t>については</a:t>
            </a:r>
            <a:r>
              <a:rPr lang="ja-JP" altLang="ja-JP" sz="1900" dirty="0" smtClean="0"/>
              <a:t>個人差</a:t>
            </a:r>
            <a:r>
              <a:rPr lang="ja-JP" altLang="ja-JP" sz="1900" dirty="0"/>
              <a:t>もあるが、機内で快適に過ごせる限度はせいぜい</a:t>
            </a:r>
            <a:r>
              <a:rPr lang="en-US" altLang="ja-JP" sz="1900" dirty="0"/>
              <a:t>2</a:t>
            </a:r>
            <a:r>
              <a:rPr lang="ja-JP" altLang="ja-JP" sz="1900" dirty="0"/>
              <a:t>～</a:t>
            </a:r>
            <a:r>
              <a:rPr lang="en-US" altLang="ja-JP" sz="1900" dirty="0"/>
              <a:t>3</a:t>
            </a:r>
            <a:r>
              <a:rPr lang="ja-JP" altLang="ja-JP" sz="1900" dirty="0"/>
              <a:t>時間程だと思われる。利用する際には、自分が移動する時間も考慮すべきである。安さを選ぶか利便性を選ぶかが利用者に問われる。</a:t>
            </a:r>
          </a:p>
          <a:p>
            <a:r>
              <a:rPr lang="en-US" altLang="ja-JP" sz="1900" dirty="0" smtClean="0"/>
              <a:t>LCC</a:t>
            </a:r>
            <a:r>
              <a:rPr lang="ja-JP" altLang="ja-JP" sz="1900" dirty="0"/>
              <a:t>の利用に伴って、地方空港を経由する場合、そこからはバスやタクシーやマイカーの移動となる。</a:t>
            </a:r>
            <a:r>
              <a:rPr lang="en-US" altLang="ja-JP" sz="1900" dirty="0"/>
              <a:t>LCC</a:t>
            </a:r>
            <a:r>
              <a:rPr lang="ja-JP" altLang="ja-JP" sz="1900" dirty="0"/>
              <a:t>利用者は、</a:t>
            </a:r>
            <a:r>
              <a:rPr lang="ja-JP" altLang="ja-JP" sz="1900" dirty="0" smtClean="0"/>
              <a:t>チケット代</a:t>
            </a:r>
            <a:r>
              <a:rPr lang="ja-JP" altLang="ja-JP" sz="1900" dirty="0"/>
              <a:t>だけで単純に比較するのではなく、トータルの費用と時間を</a:t>
            </a:r>
            <a:r>
              <a:rPr lang="ja-JP" altLang="ja-JP" sz="1900" dirty="0" smtClean="0"/>
              <a:t>考慮</a:t>
            </a:r>
            <a:r>
              <a:rPr lang="ja-JP" altLang="en-US" sz="1900" dirty="0" smtClean="0"/>
              <a:t>しなければならない</a:t>
            </a:r>
            <a:r>
              <a:rPr lang="ja-JP" altLang="ja-JP" sz="1900" dirty="0" smtClean="0"/>
              <a:t>。</a:t>
            </a:r>
            <a:endParaRPr lang="ja-JP" altLang="ja-JP" sz="1900" dirty="0"/>
          </a:p>
          <a:p>
            <a:endParaRPr kumimoji="1" lang="ja-JP" altLang="en-US"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17</a:t>
            </a:fld>
            <a:endParaRPr kumimoji="1" lang="ja-JP" altLang="en-US" sz="2000" dirty="0"/>
          </a:p>
        </p:txBody>
      </p:sp>
    </p:spTree>
    <p:extLst>
      <p:ext uri="{BB962C8B-B14F-4D97-AF65-F5344CB8AC3E}">
        <p14:creationId xmlns:p14="http://schemas.microsoft.com/office/powerpoint/2010/main" xmlns="" val="1083781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1"/>
            <a:ext cx="8596668" cy="803564"/>
          </a:xfrm>
        </p:spPr>
        <p:txBody>
          <a:bodyPr>
            <a:normAutofit/>
          </a:bodyPr>
          <a:lstStyle/>
          <a:p>
            <a:r>
              <a:rPr lang="en-US" altLang="ja-JP" sz="4000" dirty="0"/>
              <a:t>6</a:t>
            </a:r>
            <a:r>
              <a:rPr kumimoji="1" lang="en-US" altLang="ja-JP" sz="4000" dirty="0" smtClean="0"/>
              <a:t>.</a:t>
            </a:r>
            <a:r>
              <a:rPr lang="ja-JP" altLang="ja-JP" sz="4000" dirty="0"/>
              <a:t>今後期待できる</a:t>
            </a:r>
            <a:r>
              <a:rPr lang="ja-JP" altLang="ja-JP" sz="4000" dirty="0" smtClean="0"/>
              <a:t>こと</a:t>
            </a:r>
            <a:endParaRPr kumimoji="1" lang="ja-JP" altLang="en-US" sz="4000" dirty="0"/>
          </a:p>
        </p:txBody>
      </p:sp>
      <p:sp>
        <p:nvSpPr>
          <p:cNvPr id="3" name="コンテンツ プレースホルダー 2"/>
          <p:cNvSpPr>
            <a:spLocks noGrp="1"/>
          </p:cNvSpPr>
          <p:nvPr>
            <p:ph idx="1"/>
          </p:nvPr>
        </p:nvSpPr>
        <p:spPr>
          <a:xfrm>
            <a:off x="677334" y="1520042"/>
            <a:ext cx="9060432" cy="4880757"/>
          </a:xfrm>
        </p:spPr>
        <p:txBody>
          <a:bodyPr>
            <a:normAutofit/>
          </a:bodyPr>
          <a:lstStyle/>
          <a:p>
            <a:r>
              <a:rPr lang="en-US" altLang="ja-JP" sz="2000" dirty="0" smtClean="0"/>
              <a:t>LCC</a:t>
            </a:r>
            <a:r>
              <a:rPr lang="ja-JP" altLang="ja-JP" sz="2000" dirty="0"/>
              <a:t>を利用する場合、予定していた便がキャンセルになったときは払い戻しができないため、仕方ないと割り切らなければならない。一方で、海外では</a:t>
            </a:r>
            <a:r>
              <a:rPr lang="en-US" altLang="ja-JP" sz="2000" dirty="0"/>
              <a:t>LCC</a:t>
            </a:r>
            <a:r>
              <a:rPr lang="ja-JP" altLang="ja-JP" sz="2000" dirty="0"/>
              <a:t>が浸透しているので、こういう事態に備えた保険が存在する。今後</a:t>
            </a:r>
            <a:r>
              <a:rPr lang="en-US" altLang="ja-JP" sz="2000" dirty="0"/>
              <a:t>LCC</a:t>
            </a:r>
            <a:r>
              <a:rPr lang="ja-JP" altLang="ja-JP" sz="2000" dirty="0"/>
              <a:t>の就航が活発になるにつれて、こういった関連産業の登場や発展を期待することができる。</a:t>
            </a:r>
          </a:p>
          <a:p>
            <a:r>
              <a:rPr lang="ja-JP" altLang="ja-JP" sz="2000" dirty="0"/>
              <a:t>また、</a:t>
            </a:r>
            <a:r>
              <a:rPr lang="en-US" altLang="ja-JP" sz="2000" dirty="0"/>
              <a:t>LCC</a:t>
            </a:r>
            <a:r>
              <a:rPr lang="ja-JP" altLang="ja-JP" sz="2000" dirty="0"/>
              <a:t>発展に伴い、新規参入の航空会社の就航を呼び込めるかどうかが各空港にとっての課題となる</a:t>
            </a:r>
            <a:r>
              <a:rPr lang="ja-JP" altLang="ja-JP" sz="2000" dirty="0" smtClean="0"/>
              <a:t>。</a:t>
            </a:r>
            <a:r>
              <a:rPr lang="ja-JP" altLang="en-US" sz="2000" dirty="0" smtClean="0"/>
              <a:t>空港側は</a:t>
            </a:r>
            <a:r>
              <a:rPr lang="ja-JP" altLang="ja-JP" sz="2000" dirty="0" smtClean="0"/>
              <a:t>新規</a:t>
            </a:r>
            <a:r>
              <a:rPr lang="ja-JP" altLang="ja-JP" sz="2000" dirty="0"/>
              <a:t>航空会社が参入することができるような設備・制度を構築する必要があり、またそれは空港の周辺地域の活性化にも繋がることが予想される。</a:t>
            </a:r>
          </a:p>
          <a:p>
            <a:pPr marL="0" indent="0">
              <a:buNone/>
            </a:pPr>
            <a:endParaRPr lang="en-US" altLang="ja-JP" sz="2000" dirty="0" smtClean="0"/>
          </a:p>
          <a:p>
            <a:pPr marL="0" indent="0">
              <a:buNone/>
            </a:pPr>
            <a:r>
              <a:rPr lang="ja-JP" altLang="ja-JP" sz="2400" u="sng" dirty="0" smtClean="0"/>
              <a:t>今後</a:t>
            </a:r>
            <a:r>
              <a:rPr lang="ja-JP" altLang="ja-JP" sz="2400" u="sng" dirty="0"/>
              <a:t>の</a:t>
            </a:r>
            <a:r>
              <a:rPr lang="en-US" altLang="ja-JP" sz="2400" u="sng" dirty="0"/>
              <a:t>LCC</a:t>
            </a:r>
            <a:r>
              <a:rPr lang="ja-JP" altLang="ja-JP" sz="2400" u="sng" dirty="0"/>
              <a:t>の経営次第で、</a:t>
            </a:r>
            <a:r>
              <a:rPr lang="ja-JP" altLang="ja-JP" sz="2400" u="sng" dirty="0" smtClean="0"/>
              <a:t>これから</a:t>
            </a:r>
            <a:r>
              <a:rPr lang="ja-JP" altLang="en-US" sz="2400" u="sng" dirty="0" smtClean="0"/>
              <a:t>の</a:t>
            </a:r>
            <a:r>
              <a:rPr lang="ja-JP" altLang="ja-JP" sz="2400" u="sng" dirty="0" smtClean="0"/>
              <a:t>旅行</a:t>
            </a:r>
            <a:r>
              <a:rPr lang="ja-JP" altLang="ja-JP" sz="2400" u="sng" dirty="0"/>
              <a:t>や移動の</a:t>
            </a:r>
            <a:r>
              <a:rPr lang="ja-JP" altLang="ja-JP" sz="2400" u="sng" dirty="0" smtClean="0"/>
              <a:t>あり方</a:t>
            </a:r>
            <a:r>
              <a:rPr lang="ja-JP" altLang="en-US" sz="2400" u="sng" dirty="0" smtClean="0"/>
              <a:t>は</a:t>
            </a:r>
            <a:r>
              <a:rPr lang="ja-JP" altLang="ja-JP" sz="2400" u="sng" dirty="0" smtClean="0"/>
              <a:t>大きく</a:t>
            </a:r>
            <a:r>
              <a:rPr lang="ja-JP" altLang="en-US" sz="2400" u="sng" dirty="0" smtClean="0"/>
              <a:t>変化する</a:t>
            </a:r>
            <a:r>
              <a:rPr lang="ja-JP" altLang="ja-JP" sz="2400" u="sng" dirty="0" smtClean="0"/>
              <a:t>で</a:t>
            </a:r>
            <a:r>
              <a:rPr lang="ja-JP" altLang="ja-JP" sz="2400" u="sng" dirty="0"/>
              <a:t>あろう。経済発展の一因となれるよう期待したい。</a:t>
            </a:r>
          </a:p>
          <a:p>
            <a:endParaRPr kumimoji="1" lang="ja-JP" altLang="en-US" sz="2000"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18</a:t>
            </a:fld>
            <a:endParaRPr kumimoji="1" lang="ja-JP" altLang="en-US" sz="2000" dirty="0"/>
          </a:p>
        </p:txBody>
      </p:sp>
    </p:spTree>
    <p:extLst>
      <p:ext uri="{BB962C8B-B14F-4D97-AF65-F5344CB8AC3E}">
        <p14:creationId xmlns:p14="http://schemas.microsoft.com/office/powerpoint/2010/main" xmlns="" val="1067311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27512"/>
            <a:ext cx="8596668" cy="843148"/>
          </a:xfrm>
        </p:spPr>
        <p:txBody>
          <a:bodyPr>
            <a:normAutofit/>
          </a:bodyPr>
          <a:lstStyle/>
          <a:p>
            <a:r>
              <a:rPr kumimoji="1" lang="en-US" altLang="ja-JP" sz="4000" dirty="0" smtClean="0"/>
              <a:t>7. </a:t>
            </a:r>
            <a:r>
              <a:rPr kumimoji="1" lang="ja-JP" altLang="en-US" sz="4000" dirty="0" smtClean="0"/>
              <a:t>参考文献</a:t>
            </a:r>
            <a:endParaRPr kumimoji="1" lang="ja-JP" altLang="en-US" sz="4000" dirty="0"/>
          </a:p>
        </p:txBody>
      </p:sp>
      <p:sp>
        <p:nvSpPr>
          <p:cNvPr id="3" name="コンテンツ プレースホルダー 2"/>
          <p:cNvSpPr>
            <a:spLocks noGrp="1"/>
          </p:cNvSpPr>
          <p:nvPr>
            <p:ph idx="1"/>
          </p:nvPr>
        </p:nvSpPr>
        <p:spPr>
          <a:xfrm>
            <a:off x="677333" y="1270660"/>
            <a:ext cx="9499820" cy="5189517"/>
          </a:xfrm>
        </p:spPr>
        <p:txBody>
          <a:bodyPr>
            <a:normAutofit fontScale="85000" lnSpcReduction="20000"/>
          </a:bodyPr>
          <a:lstStyle/>
          <a:p>
            <a:r>
              <a:rPr lang="en-US" altLang="ja-JP" dirty="0">
                <a:solidFill>
                  <a:schemeClr val="tx1"/>
                </a:solidFill>
                <a:latin typeface="+mn-ea"/>
              </a:rPr>
              <a:t>[</a:t>
            </a:r>
            <a:r>
              <a:rPr lang="ja-JP" altLang="ja-JP" dirty="0">
                <a:solidFill>
                  <a:schemeClr val="tx1"/>
                </a:solidFill>
                <a:latin typeface="+mn-ea"/>
              </a:rPr>
              <a:t>秋元</a:t>
            </a:r>
            <a:r>
              <a:rPr lang="en-US" altLang="ja-JP" dirty="0">
                <a:solidFill>
                  <a:schemeClr val="tx1"/>
                </a:solidFill>
                <a:latin typeface="+mn-ea"/>
              </a:rPr>
              <a:t> 02</a:t>
            </a:r>
            <a:r>
              <a:rPr lang="en-US" altLang="ja-JP" dirty="0" smtClean="0">
                <a:solidFill>
                  <a:schemeClr val="tx1"/>
                </a:solidFill>
                <a:latin typeface="+mn-ea"/>
              </a:rPr>
              <a:t>] </a:t>
            </a:r>
            <a:r>
              <a:rPr lang="ja-JP" altLang="ja-JP" dirty="0" smtClean="0">
                <a:latin typeface="+mn-ea"/>
              </a:rPr>
              <a:t>秋元俊二</a:t>
            </a:r>
            <a:r>
              <a:rPr lang="ja-JP" altLang="ja-JP" dirty="0">
                <a:latin typeface="+mn-ea"/>
              </a:rPr>
              <a:t>，みんなが知りたい</a:t>
            </a:r>
            <a:r>
              <a:rPr lang="en-US" altLang="ja-JP" dirty="0">
                <a:latin typeface="+mn-ea"/>
              </a:rPr>
              <a:t>LCC</a:t>
            </a:r>
            <a:r>
              <a:rPr lang="ja-JP" altLang="ja-JP" dirty="0">
                <a:latin typeface="+mn-ea"/>
              </a:rPr>
              <a:t>の疑問</a:t>
            </a:r>
            <a:r>
              <a:rPr lang="en-US" altLang="ja-JP" dirty="0">
                <a:latin typeface="+mn-ea"/>
              </a:rPr>
              <a:t>50</a:t>
            </a:r>
            <a:r>
              <a:rPr lang="ja-JP" altLang="ja-JP" dirty="0" err="1">
                <a:latin typeface="+mn-ea"/>
              </a:rPr>
              <a:t>，</a:t>
            </a:r>
            <a:r>
              <a:rPr lang="ja-JP" altLang="ja-JP" dirty="0">
                <a:latin typeface="+mn-ea"/>
              </a:rPr>
              <a:t>ソフトバンククリエイティブ株式会社，</a:t>
            </a:r>
            <a:r>
              <a:rPr lang="en-US" altLang="ja-JP" dirty="0">
                <a:latin typeface="+mn-ea"/>
              </a:rPr>
              <a:t>2012</a:t>
            </a:r>
            <a:r>
              <a:rPr lang="ja-JP" altLang="ja-JP" dirty="0" err="1">
                <a:latin typeface="+mn-ea"/>
              </a:rPr>
              <a:t>．</a:t>
            </a:r>
            <a:endParaRPr lang="en-US" altLang="ja-JP" dirty="0" smtClean="0">
              <a:latin typeface="+mn-ea"/>
            </a:endParaRPr>
          </a:p>
          <a:p>
            <a:r>
              <a:rPr lang="en-US" altLang="ja-JP" dirty="0" smtClean="0">
                <a:latin typeface="+mn-ea"/>
              </a:rPr>
              <a:t>[</a:t>
            </a:r>
            <a:r>
              <a:rPr lang="en-US" altLang="ja-JP" dirty="0">
                <a:latin typeface="+mn-ea"/>
              </a:rPr>
              <a:t>Web LCC</a:t>
            </a:r>
            <a:r>
              <a:rPr lang="en-US" altLang="ja-JP" dirty="0" smtClean="0">
                <a:latin typeface="+mn-ea"/>
              </a:rPr>
              <a:t>] </a:t>
            </a:r>
            <a:r>
              <a:rPr lang="en-US" altLang="ja-JP" dirty="0">
                <a:latin typeface="+mn-ea"/>
              </a:rPr>
              <a:t>LCC</a:t>
            </a:r>
            <a:r>
              <a:rPr lang="ja-JP" altLang="ja-JP" dirty="0">
                <a:latin typeface="+mn-ea"/>
              </a:rPr>
              <a:t>とは？－</a:t>
            </a:r>
            <a:r>
              <a:rPr lang="en-US" altLang="ja-JP" dirty="0">
                <a:latin typeface="+mn-ea"/>
              </a:rPr>
              <a:t>LCC(</a:t>
            </a:r>
            <a:r>
              <a:rPr lang="ja-JP" altLang="ja-JP" dirty="0">
                <a:latin typeface="+mn-ea"/>
              </a:rPr>
              <a:t>格安航空</a:t>
            </a:r>
            <a:r>
              <a:rPr lang="en-US" altLang="ja-JP" dirty="0">
                <a:latin typeface="+mn-ea"/>
              </a:rPr>
              <a:t>)</a:t>
            </a:r>
            <a:r>
              <a:rPr lang="ja-JP" altLang="ja-JP" dirty="0">
                <a:latin typeface="+mn-ea"/>
              </a:rPr>
              <a:t>ガイド，参照</a:t>
            </a:r>
            <a:r>
              <a:rPr lang="en-US" altLang="ja-JP" dirty="0">
                <a:latin typeface="+mn-ea"/>
              </a:rPr>
              <a:t> </a:t>
            </a:r>
            <a:r>
              <a:rPr lang="en-US" altLang="ja-JP" dirty="0" smtClean="0">
                <a:latin typeface="+mn-ea"/>
              </a:rPr>
              <a:t>2012-10-20.</a:t>
            </a:r>
          </a:p>
          <a:p>
            <a:pPr marL="0" indent="0">
              <a:buNone/>
            </a:pPr>
            <a:r>
              <a:rPr lang="en-US" altLang="ja-JP" dirty="0" smtClean="0">
                <a:latin typeface="+mn-ea"/>
              </a:rPr>
              <a:t> </a:t>
            </a:r>
            <a:r>
              <a:rPr lang="en-US" altLang="ja-JP" u="sng" dirty="0" smtClean="0">
                <a:latin typeface="+mn-ea"/>
                <a:hlinkClick r:id="rId2"/>
              </a:rPr>
              <a:t>http</a:t>
            </a:r>
            <a:r>
              <a:rPr lang="en-US" altLang="ja-JP" u="sng" dirty="0">
                <a:latin typeface="+mn-ea"/>
                <a:hlinkClick r:id="rId2"/>
              </a:rPr>
              <a:t>://lowcostcarrier.net/lcc-basics/about-lcc.html</a:t>
            </a:r>
            <a:endParaRPr lang="en-US" altLang="ja-JP" dirty="0" smtClean="0">
              <a:latin typeface="+mn-ea"/>
            </a:endParaRPr>
          </a:p>
          <a:p>
            <a:r>
              <a:rPr lang="en-US" altLang="ja-JP" dirty="0" smtClean="0">
                <a:latin typeface="+mn-ea"/>
              </a:rPr>
              <a:t>[</a:t>
            </a:r>
            <a:r>
              <a:rPr lang="en-US" altLang="ja-JP" dirty="0">
                <a:latin typeface="+mn-ea"/>
              </a:rPr>
              <a:t>Wiki </a:t>
            </a:r>
            <a:r>
              <a:rPr lang="ja-JP" altLang="ja-JP" dirty="0">
                <a:latin typeface="+mn-ea"/>
              </a:rPr>
              <a:t>格安航空</a:t>
            </a:r>
            <a:r>
              <a:rPr lang="en-US" altLang="ja-JP" dirty="0" smtClean="0">
                <a:latin typeface="+mn-ea"/>
              </a:rPr>
              <a:t>] </a:t>
            </a:r>
            <a:r>
              <a:rPr lang="zh-CN" altLang="ja-JP" dirty="0" smtClean="0">
                <a:latin typeface="+mn-ea"/>
              </a:rPr>
              <a:t>格安</a:t>
            </a:r>
            <a:r>
              <a:rPr lang="zh-CN" altLang="ja-JP" dirty="0">
                <a:latin typeface="+mn-ea"/>
              </a:rPr>
              <a:t>航空会社</a:t>
            </a:r>
            <a:r>
              <a:rPr lang="ja-JP" altLang="ja-JP" dirty="0" err="1">
                <a:latin typeface="+mn-ea"/>
              </a:rPr>
              <a:t>，</a:t>
            </a:r>
            <a:r>
              <a:rPr lang="en-US" altLang="ja-JP" dirty="0">
                <a:latin typeface="+mn-ea"/>
              </a:rPr>
              <a:t>Wikipedia</a:t>
            </a:r>
            <a:r>
              <a:rPr lang="ja-JP" altLang="ja-JP" dirty="0" err="1">
                <a:latin typeface="+mn-ea"/>
              </a:rPr>
              <a:t>，</a:t>
            </a:r>
            <a:r>
              <a:rPr lang="ja-JP" altLang="ja-JP" dirty="0">
                <a:latin typeface="+mn-ea"/>
              </a:rPr>
              <a:t>参照</a:t>
            </a:r>
            <a:r>
              <a:rPr lang="en-US" altLang="ja-JP" dirty="0">
                <a:latin typeface="+mn-ea"/>
              </a:rPr>
              <a:t> </a:t>
            </a:r>
            <a:r>
              <a:rPr lang="en-US" altLang="ja-JP" dirty="0" smtClean="0">
                <a:latin typeface="+mn-ea"/>
              </a:rPr>
              <a:t>2012-10-20.</a:t>
            </a:r>
            <a:endParaRPr lang="en-US" altLang="ja-JP" dirty="0">
              <a:latin typeface="+mn-ea"/>
            </a:endParaRPr>
          </a:p>
          <a:p>
            <a:pPr marL="0" indent="0">
              <a:buNone/>
            </a:pPr>
            <a:r>
              <a:rPr lang="en-US" altLang="ja-JP" u="sng" dirty="0" smtClean="0">
                <a:latin typeface="+mn-ea"/>
                <a:hlinkClick r:id="rId3"/>
              </a:rPr>
              <a:t>http</a:t>
            </a:r>
            <a:r>
              <a:rPr lang="en-US" altLang="ja-JP" u="sng" dirty="0">
                <a:latin typeface="+mn-ea"/>
                <a:hlinkClick r:id="rId3"/>
              </a:rPr>
              <a:t>://ja.wikipedia.org/wiki/%E6%A0%BC%E5%AE%89%E8%88%AA%E7%A9%BA%E4%BC%9A%E7%A4%BE</a:t>
            </a:r>
            <a:endParaRPr lang="en-US" altLang="ja-JP" dirty="0" smtClean="0">
              <a:latin typeface="+mn-ea"/>
            </a:endParaRPr>
          </a:p>
          <a:p>
            <a:r>
              <a:rPr lang="en-US" altLang="ja-JP" dirty="0">
                <a:solidFill>
                  <a:schemeClr val="tx1"/>
                </a:solidFill>
                <a:latin typeface="+mn-ea"/>
              </a:rPr>
              <a:t>[Wiki Peach</a:t>
            </a:r>
            <a:r>
              <a:rPr lang="en-US" altLang="ja-JP" dirty="0" smtClean="0">
                <a:solidFill>
                  <a:schemeClr val="tx1"/>
                </a:solidFill>
                <a:latin typeface="+mn-ea"/>
              </a:rPr>
              <a:t>] </a:t>
            </a:r>
            <a:r>
              <a:rPr lang="en-US" altLang="ja-JP" dirty="0">
                <a:latin typeface="+mn-ea"/>
              </a:rPr>
              <a:t>Peach Aviation</a:t>
            </a:r>
            <a:r>
              <a:rPr lang="ja-JP" altLang="ja-JP" dirty="0" err="1">
                <a:latin typeface="+mn-ea"/>
              </a:rPr>
              <a:t>，</a:t>
            </a:r>
            <a:r>
              <a:rPr lang="en-US" altLang="ja-JP" dirty="0">
                <a:latin typeface="+mn-ea"/>
              </a:rPr>
              <a:t>Wikipedia</a:t>
            </a:r>
            <a:r>
              <a:rPr lang="ja-JP" altLang="ja-JP" dirty="0" err="1">
                <a:latin typeface="+mn-ea"/>
              </a:rPr>
              <a:t>，</a:t>
            </a:r>
            <a:r>
              <a:rPr lang="ja-JP" altLang="ja-JP" dirty="0">
                <a:latin typeface="+mn-ea"/>
              </a:rPr>
              <a:t>参照</a:t>
            </a:r>
            <a:r>
              <a:rPr lang="en-US" altLang="ja-JP" dirty="0">
                <a:latin typeface="+mn-ea"/>
              </a:rPr>
              <a:t> 2013-12-02.</a:t>
            </a:r>
            <a:endParaRPr lang="ja-JP" altLang="ja-JP" dirty="0">
              <a:latin typeface="+mn-ea"/>
            </a:endParaRPr>
          </a:p>
          <a:p>
            <a:pPr marL="0" indent="0">
              <a:buNone/>
            </a:pPr>
            <a:r>
              <a:rPr lang="en-US" altLang="ja-JP" u="sng" dirty="0" smtClean="0">
                <a:latin typeface="+mn-ea"/>
                <a:hlinkClick r:id="rId4"/>
              </a:rPr>
              <a:t>http</a:t>
            </a:r>
            <a:r>
              <a:rPr lang="en-US" altLang="ja-JP" u="sng" dirty="0">
                <a:latin typeface="+mn-ea"/>
                <a:hlinkClick r:id="rId4"/>
              </a:rPr>
              <a:t>://ja.wikipedia.org/wiki/Peach_Aviation</a:t>
            </a:r>
            <a:endParaRPr lang="en-US" altLang="ja-JP" dirty="0" smtClean="0">
              <a:solidFill>
                <a:schemeClr val="tx1"/>
              </a:solidFill>
              <a:latin typeface="+mn-ea"/>
            </a:endParaRPr>
          </a:p>
          <a:p>
            <a:r>
              <a:rPr lang="en-US" altLang="ja-JP" dirty="0" smtClean="0">
                <a:solidFill>
                  <a:schemeClr val="tx1"/>
                </a:solidFill>
                <a:latin typeface="+mn-ea"/>
              </a:rPr>
              <a:t>[</a:t>
            </a:r>
            <a:r>
              <a:rPr lang="en-US" altLang="ja-JP" dirty="0">
                <a:solidFill>
                  <a:schemeClr val="tx1"/>
                </a:solidFill>
                <a:latin typeface="+mn-ea"/>
              </a:rPr>
              <a:t>Web Peach</a:t>
            </a:r>
            <a:r>
              <a:rPr lang="en-US" altLang="ja-JP" dirty="0" smtClean="0">
                <a:solidFill>
                  <a:schemeClr val="tx1"/>
                </a:solidFill>
                <a:latin typeface="+mn-ea"/>
              </a:rPr>
              <a:t>] </a:t>
            </a:r>
            <a:r>
              <a:rPr lang="ja-JP" altLang="ja-JP" dirty="0">
                <a:latin typeface="+mn-ea"/>
              </a:rPr>
              <a:t>【公式】</a:t>
            </a:r>
            <a:r>
              <a:rPr lang="en-US" altLang="ja-JP" dirty="0">
                <a:latin typeface="+mn-ea"/>
              </a:rPr>
              <a:t>Peach</a:t>
            </a:r>
            <a:r>
              <a:rPr lang="ja-JP" altLang="ja-JP" dirty="0">
                <a:latin typeface="+mn-ea"/>
              </a:rPr>
              <a:t>｜日本初の本格的</a:t>
            </a:r>
            <a:r>
              <a:rPr lang="en-US" altLang="ja-JP" dirty="0">
                <a:latin typeface="+mn-ea"/>
              </a:rPr>
              <a:t>LCC</a:t>
            </a:r>
            <a:r>
              <a:rPr lang="ja-JP" altLang="ja-JP" dirty="0" err="1">
                <a:latin typeface="+mn-ea"/>
              </a:rPr>
              <a:t>，</a:t>
            </a:r>
            <a:r>
              <a:rPr lang="ja-JP" altLang="ja-JP" dirty="0">
                <a:latin typeface="+mn-ea"/>
              </a:rPr>
              <a:t>参照</a:t>
            </a:r>
            <a:r>
              <a:rPr lang="en-US" altLang="ja-JP" dirty="0">
                <a:latin typeface="+mn-ea"/>
              </a:rPr>
              <a:t> 2013-10-15.</a:t>
            </a:r>
            <a:endParaRPr lang="ja-JP" altLang="ja-JP" dirty="0">
              <a:latin typeface="+mn-ea"/>
            </a:endParaRPr>
          </a:p>
          <a:p>
            <a:pPr marL="0" indent="0">
              <a:buNone/>
            </a:pPr>
            <a:r>
              <a:rPr lang="en-US" altLang="ja-JP" u="sng" dirty="0">
                <a:latin typeface="+mn-ea"/>
                <a:hlinkClick r:id="rId5"/>
              </a:rPr>
              <a:t>http://www.flypeach.com/jp/ja-jp/homeJP.aspx</a:t>
            </a:r>
            <a:endParaRPr lang="en-US" altLang="ja-JP" dirty="0" smtClean="0">
              <a:solidFill>
                <a:schemeClr val="tx1"/>
              </a:solidFill>
              <a:latin typeface="+mn-ea"/>
            </a:endParaRPr>
          </a:p>
          <a:p>
            <a:r>
              <a:rPr lang="en-US" altLang="ja-JP" dirty="0" smtClean="0">
                <a:latin typeface="+mn-ea"/>
              </a:rPr>
              <a:t>[Web </a:t>
            </a:r>
            <a:r>
              <a:rPr lang="ja-JP" altLang="ja-JP" dirty="0">
                <a:latin typeface="+mn-ea"/>
              </a:rPr>
              <a:t>辞書</a:t>
            </a:r>
            <a:r>
              <a:rPr lang="en-US" altLang="ja-JP" dirty="0">
                <a:latin typeface="+mn-ea"/>
              </a:rPr>
              <a:t>1]</a:t>
            </a:r>
            <a:r>
              <a:rPr lang="ja-JP" altLang="ja-JP" dirty="0">
                <a:latin typeface="+mn-ea"/>
              </a:rPr>
              <a:t>　コードシェアとは－コトバンク，参照</a:t>
            </a:r>
            <a:r>
              <a:rPr lang="en-US" altLang="ja-JP" dirty="0">
                <a:latin typeface="+mn-ea"/>
              </a:rPr>
              <a:t> 2013-12-02.</a:t>
            </a:r>
            <a:endParaRPr lang="ja-JP" altLang="ja-JP" dirty="0">
              <a:latin typeface="+mn-ea"/>
            </a:endParaRPr>
          </a:p>
          <a:p>
            <a:pPr marL="0" indent="0">
              <a:buNone/>
            </a:pPr>
            <a:r>
              <a:rPr lang="en-US" altLang="ja-JP" u="sng" dirty="0">
                <a:latin typeface="+mn-ea"/>
                <a:hlinkClick r:id="rId6"/>
              </a:rPr>
              <a:t>http://kotobank.jp/word/%</a:t>
            </a:r>
            <a:r>
              <a:rPr lang="en-US" altLang="ja-JP" u="sng" dirty="0" smtClean="0">
                <a:latin typeface="+mn-ea"/>
                <a:hlinkClick r:id="rId6"/>
              </a:rPr>
              <a:t>E3%82%B3%E3%83%BC%E3%83%89%E3%82%B7%E3%82%A7%E3%82%A2</a:t>
            </a:r>
            <a:endParaRPr lang="en-US" altLang="ja-JP" dirty="0" smtClean="0">
              <a:solidFill>
                <a:schemeClr val="tx1"/>
              </a:solidFill>
              <a:latin typeface="+mn-ea"/>
            </a:endParaRPr>
          </a:p>
          <a:p>
            <a:r>
              <a:rPr lang="en-US" altLang="ja-JP" dirty="0">
                <a:latin typeface="+mn-ea"/>
              </a:rPr>
              <a:t>[Wiki </a:t>
            </a:r>
            <a:r>
              <a:rPr lang="ja-JP" altLang="ja-JP" dirty="0">
                <a:latin typeface="+mn-ea"/>
              </a:rPr>
              <a:t>エアアジア</a:t>
            </a:r>
            <a:r>
              <a:rPr lang="en-US" altLang="ja-JP" dirty="0" smtClean="0">
                <a:latin typeface="+mn-ea"/>
              </a:rPr>
              <a:t>] </a:t>
            </a:r>
            <a:r>
              <a:rPr lang="ja-JP" altLang="ja-JP" dirty="0" smtClean="0">
                <a:latin typeface="+mn-ea"/>
              </a:rPr>
              <a:t>エアアジア</a:t>
            </a:r>
            <a:r>
              <a:rPr lang="ja-JP" altLang="ja-JP" dirty="0">
                <a:latin typeface="+mn-ea"/>
              </a:rPr>
              <a:t>・ジャパン，</a:t>
            </a:r>
            <a:r>
              <a:rPr lang="en-US" altLang="ja-JP" dirty="0">
                <a:latin typeface="+mn-ea"/>
              </a:rPr>
              <a:t>Wikipedia</a:t>
            </a:r>
            <a:r>
              <a:rPr lang="ja-JP" altLang="ja-JP" dirty="0" err="1">
                <a:latin typeface="+mn-ea"/>
              </a:rPr>
              <a:t>，</a:t>
            </a:r>
            <a:r>
              <a:rPr lang="ja-JP" altLang="ja-JP" dirty="0">
                <a:latin typeface="+mn-ea"/>
              </a:rPr>
              <a:t>参照</a:t>
            </a:r>
            <a:r>
              <a:rPr lang="en-US" altLang="ja-JP" dirty="0">
                <a:latin typeface="+mn-ea"/>
              </a:rPr>
              <a:t> 2013-12-02.</a:t>
            </a:r>
            <a:endParaRPr lang="ja-JP" altLang="ja-JP" dirty="0">
              <a:latin typeface="+mn-ea"/>
            </a:endParaRPr>
          </a:p>
          <a:p>
            <a:pPr marL="0" indent="0">
              <a:buNone/>
            </a:pPr>
            <a:r>
              <a:rPr lang="en-US" altLang="ja-JP" u="sng" dirty="0">
                <a:latin typeface="+mn-ea"/>
                <a:hlinkClick r:id="rId7"/>
              </a:rPr>
              <a:t>http://ja.wikipedia.org/wiki/%E3%82%A8%E3%82%A2%E3%82%A2%E3%82%B8%E3%82%A2%E3%83%BB%E3%82%B8%E3%83%A3%E3%83%91%E3%83%B3</a:t>
            </a:r>
            <a:endParaRPr lang="en-US" altLang="ja-JP" dirty="0" smtClean="0">
              <a:latin typeface="+mn-ea"/>
            </a:endParaRPr>
          </a:p>
          <a:p>
            <a:r>
              <a:rPr lang="en-US" altLang="ja-JP" dirty="0">
                <a:latin typeface="+mn-ea"/>
              </a:rPr>
              <a:t>[Wiki </a:t>
            </a:r>
            <a:r>
              <a:rPr lang="ja-JP" altLang="ja-JP" dirty="0">
                <a:latin typeface="+mn-ea"/>
              </a:rPr>
              <a:t>ジェットスター</a:t>
            </a:r>
            <a:r>
              <a:rPr lang="en-US" altLang="ja-JP" dirty="0" smtClean="0">
                <a:latin typeface="+mn-ea"/>
              </a:rPr>
              <a:t>] </a:t>
            </a:r>
            <a:r>
              <a:rPr lang="ja-JP" altLang="ja-JP" dirty="0" smtClean="0">
                <a:latin typeface="+mn-ea"/>
              </a:rPr>
              <a:t>ジェットスター</a:t>
            </a:r>
            <a:r>
              <a:rPr lang="ja-JP" altLang="ja-JP" dirty="0">
                <a:latin typeface="+mn-ea"/>
              </a:rPr>
              <a:t>・ジャパン，</a:t>
            </a:r>
            <a:r>
              <a:rPr lang="en-US" altLang="ja-JP" dirty="0">
                <a:latin typeface="+mn-ea"/>
              </a:rPr>
              <a:t>Wikipedia</a:t>
            </a:r>
            <a:r>
              <a:rPr lang="ja-JP" altLang="ja-JP" dirty="0" err="1">
                <a:latin typeface="+mn-ea"/>
              </a:rPr>
              <a:t>，</a:t>
            </a:r>
            <a:r>
              <a:rPr lang="ja-JP" altLang="ja-JP" dirty="0">
                <a:latin typeface="+mn-ea"/>
              </a:rPr>
              <a:t>参照</a:t>
            </a:r>
            <a:r>
              <a:rPr lang="en-US" altLang="ja-JP" dirty="0">
                <a:latin typeface="+mn-ea"/>
              </a:rPr>
              <a:t> 2013-10-15.</a:t>
            </a:r>
            <a:endParaRPr lang="ja-JP" altLang="ja-JP" dirty="0">
              <a:latin typeface="+mn-ea"/>
            </a:endParaRPr>
          </a:p>
          <a:p>
            <a:pPr marL="0" indent="0">
              <a:buNone/>
            </a:pPr>
            <a:r>
              <a:rPr lang="en-US" altLang="ja-JP" u="sng" dirty="0">
                <a:latin typeface="+mn-ea"/>
                <a:hlinkClick r:id="rId8"/>
              </a:rPr>
              <a:t>http://ja.wikipedia.org/wiki/%E3%82%B8%E3%82%A7%E3%83%83%E3%83%88%E3%82%B9%E3%82%BF%E3%83%BC%E3%83%BB%E3%82%B8%E3%83%A3%E3%83%91%E3%83%B3</a:t>
            </a:r>
            <a:endParaRPr lang="en-US" altLang="ja-JP" dirty="0" smtClean="0">
              <a:latin typeface="+mn-ea"/>
            </a:endParaRPr>
          </a:p>
          <a:p>
            <a:pPr marL="0" indent="0">
              <a:buNone/>
            </a:pPr>
            <a:endParaRPr lang="en-US" altLang="ja-JP" dirty="0" smtClean="0"/>
          </a:p>
          <a:p>
            <a:endParaRPr kumimoji="1" lang="ja-JP" altLang="en-US" dirty="0"/>
          </a:p>
        </p:txBody>
      </p:sp>
      <p:sp>
        <p:nvSpPr>
          <p:cNvPr id="5" name="スライド番号プレースホルダー 4"/>
          <p:cNvSpPr>
            <a:spLocks noGrp="1"/>
          </p:cNvSpPr>
          <p:nvPr>
            <p:ph type="sldNum" sz="quarter" idx="12"/>
          </p:nvPr>
        </p:nvSpPr>
        <p:spPr>
          <a:xfrm>
            <a:off x="8590663" y="6277614"/>
            <a:ext cx="683339" cy="365125"/>
          </a:xfrm>
        </p:spPr>
        <p:txBody>
          <a:bodyPr/>
          <a:lstStyle/>
          <a:p>
            <a:fld id="{6267804B-5EAD-48EE-B1AF-55588CE4F7C5}" type="slidenum">
              <a:rPr kumimoji="1" lang="ja-JP" altLang="en-US" sz="2000" smtClean="0"/>
              <a:pPr/>
              <a:t>19</a:t>
            </a:fld>
            <a:endParaRPr kumimoji="1" lang="ja-JP" altLang="en-US" sz="2000" dirty="0"/>
          </a:p>
        </p:txBody>
      </p:sp>
    </p:spTree>
    <p:extLst>
      <p:ext uri="{BB962C8B-B14F-4D97-AF65-F5344CB8AC3E}">
        <p14:creationId xmlns:p14="http://schemas.microsoft.com/office/powerpoint/2010/main" xmlns="" val="51852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97280" y="451263"/>
            <a:ext cx="7761712" cy="783771"/>
          </a:xfrm>
        </p:spPr>
        <p:txBody>
          <a:bodyPr>
            <a:normAutofit/>
          </a:bodyPr>
          <a:lstStyle/>
          <a:p>
            <a:r>
              <a:rPr kumimoji="1" lang="ja-JP" altLang="en-US" sz="4000" dirty="0" smtClean="0"/>
              <a:t>目次</a:t>
            </a:r>
            <a:endParaRPr kumimoji="1" lang="ja-JP" altLang="en-US" sz="4000" dirty="0"/>
          </a:p>
        </p:txBody>
      </p:sp>
      <p:sp>
        <p:nvSpPr>
          <p:cNvPr id="5" name="コンテンツ プレースホルダー 4"/>
          <p:cNvSpPr>
            <a:spLocks noGrp="1"/>
          </p:cNvSpPr>
          <p:nvPr>
            <p:ph sz="half" idx="1"/>
          </p:nvPr>
        </p:nvSpPr>
        <p:spPr>
          <a:xfrm>
            <a:off x="843149" y="1377538"/>
            <a:ext cx="4215739" cy="5094514"/>
          </a:xfrm>
        </p:spPr>
        <p:txBody>
          <a:bodyPr>
            <a:normAutofit lnSpcReduction="10000"/>
          </a:bodyPr>
          <a:lstStyle/>
          <a:p>
            <a:pPr marL="0" indent="0">
              <a:buNone/>
            </a:pPr>
            <a:r>
              <a:rPr lang="en-US" altLang="ja-JP" dirty="0" smtClean="0"/>
              <a:t>1.</a:t>
            </a:r>
            <a:r>
              <a:rPr lang="ja-JP" altLang="en-US" dirty="0"/>
              <a:t> </a:t>
            </a:r>
            <a:r>
              <a:rPr lang="en-US" altLang="ja-JP" dirty="0" smtClean="0"/>
              <a:t>LCC</a:t>
            </a:r>
            <a:r>
              <a:rPr lang="ja-JP" altLang="en-US" dirty="0" smtClean="0"/>
              <a:t>の概要</a:t>
            </a:r>
            <a:endParaRPr lang="en-US" altLang="ja-JP" dirty="0" smtClean="0"/>
          </a:p>
          <a:p>
            <a:pPr marL="0" indent="0">
              <a:buNone/>
            </a:pPr>
            <a:r>
              <a:rPr lang="ja-JP" altLang="en-US" dirty="0" smtClean="0"/>
              <a:t>　</a:t>
            </a:r>
            <a:r>
              <a:rPr lang="en-US" altLang="ja-JP" dirty="0" smtClean="0"/>
              <a:t>1.1. LCC</a:t>
            </a:r>
            <a:r>
              <a:rPr lang="ja-JP" altLang="ja-JP" dirty="0"/>
              <a:t>の</a:t>
            </a:r>
            <a:r>
              <a:rPr lang="ja-JP" altLang="ja-JP" dirty="0" smtClean="0"/>
              <a:t>定義</a:t>
            </a:r>
            <a:endParaRPr lang="en-US" altLang="ja-JP" dirty="0" smtClean="0"/>
          </a:p>
          <a:p>
            <a:pPr marL="0" indent="0">
              <a:buNone/>
            </a:pPr>
            <a:r>
              <a:rPr lang="ja-JP" altLang="en-US" dirty="0" smtClean="0"/>
              <a:t>　</a:t>
            </a:r>
            <a:r>
              <a:rPr lang="en-US" altLang="ja-JP" dirty="0" smtClean="0"/>
              <a:t>1.2. Peach</a:t>
            </a:r>
            <a:endParaRPr lang="en-US" altLang="ja-JP" dirty="0"/>
          </a:p>
          <a:p>
            <a:pPr marL="0" indent="0">
              <a:buNone/>
            </a:pPr>
            <a:r>
              <a:rPr lang="ja-JP" altLang="en-US" dirty="0" smtClean="0"/>
              <a:t>　</a:t>
            </a:r>
            <a:r>
              <a:rPr lang="en-US" altLang="ja-JP" dirty="0" smtClean="0"/>
              <a:t>1.3. </a:t>
            </a:r>
            <a:r>
              <a:rPr lang="ja-JP" altLang="en-US" dirty="0" smtClean="0"/>
              <a:t>エアアジア・ジャパン</a:t>
            </a:r>
            <a:endParaRPr lang="en-US" altLang="ja-JP" dirty="0" smtClean="0"/>
          </a:p>
          <a:p>
            <a:pPr marL="0" indent="0">
              <a:buNone/>
            </a:pPr>
            <a:r>
              <a:rPr lang="ja-JP" altLang="en-US" dirty="0" smtClean="0"/>
              <a:t>　</a:t>
            </a:r>
            <a:r>
              <a:rPr lang="en-US" altLang="ja-JP" dirty="0" smtClean="0"/>
              <a:t>1.4. </a:t>
            </a:r>
            <a:r>
              <a:rPr lang="ja-JP" altLang="en-US" dirty="0" smtClean="0"/>
              <a:t>ジェットスター・ジャパン</a:t>
            </a:r>
            <a:endParaRPr lang="en-US" altLang="ja-JP" dirty="0" smtClean="0"/>
          </a:p>
          <a:p>
            <a:pPr marL="0" indent="0">
              <a:buNone/>
            </a:pPr>
            <a:r>
              <a:rPr lang="en-US" altLang="ja-JP" dirty="0" smtClean="0"/>
              <a:t>2. </a:t>
            </a:r>
            <a:r>
              <a:rPr lang="en-US" altLang="ja-JP" dirty="0"/>
              <a:t>LCC</a:t>
            </a:r>
            <a:r>
              <a:rPr lang="ja-JP" altLang="ja-JP" dirty="0"/>
              <a:t>のターゲットとなる客層</a:t>
            </a:r>
            <a:endParaRPr lang="en-US" altLang="ja-JP" dirty="0" smtClean="0"/>
          </a:p>
          <a:p>
            <a:pPr marL="0" indent="0">
              <a:buNone/>
            </a:pPr>
            <a:r>
              <a:rPr lang="en-US" altLang="ja-JP" dirty="0"/>
              <a:t>3</a:t>
            </a:r>
            <a:r>
              <a:rPr lang="en-US" altLang="ja-JP" dirty="0" smtClean="0"/>
              <a:t>. </a:t>
            </a:r>
            <a:r>
              <a:rPr lang="ja-JP" altLang="en-US" dirty="0" smtClean="0"/>
              <a:t>低価格実現の方策</a:t>
            </a:r>
            <a:endParaRPr lang="en-US" altLang="ja-JP" dirty="0" smtClean="0"/>
          </a:p>
          <a:p>
            <a:pPr marL="0" indent="0">
              <a:buNone/>
            </a:pPr>
            <a:r>
              <a:rPr lang="ja-JP" altLang="en-US" dirty="0" smtClean="0"/>
              <a:t>　</a:t>
            </a:r>
            <a:r>
              <a:rPr lang="en-US" altLang="ja-JP" dirty="0"/>
              <a:t>3</a:t>
            </a:r>
            <a:r>
              <a:rPr lang="en-US" altLang="ja-JP" dirty="0" smtClean="0"/>
              <a:t>.1. </a:t>
            </a:r>
            <a:r>
              <a:rPr lang="ja-JP" altLang="ja-JP" dirty="0" smtClean="0"/>
              <a:t>運航</a:t>
            </a:r>
            <a:r>
              <a:rPr lang="ja-JP" altLang="ja-JP" dirty="0"/>
              <a:t>コストの削減</a:t>
            </a:r>
          </a:p>
          <a:p>
            <a:pPr marL="0" indent="0">
              <a:buNone/>
            </a:pPr>
            <a:r>
              <a:rPr lang="ja-JP" altLang="en-US" dirty="0" smtClean="0"/>
              <a:t>　</a:t>
            </a:r>
            <a:r>
              <a:rPr lang="en-US" altLang="ja-JP" dirty="0"/>
              <a:t>3</a:t>
            </a:r>
            <a:r>
              <a:rPr lang="en-US" altLang="ja-JP" dirty="0" smtClean="0"/>
              <a:t>.2</a:t>
            </a:r>
            <a:r>
              <a:rPr lang="en-US" altLang="ja-JP" dirty="0"/>
              <a:t>. </a:t>
            </a:r>
            <a:r>
              <a:rPr lang="ja-JP" altLang="ja-JP" dirty="0"/>
              <a:t>人件費の削減</a:t>
            </a:r>
          </a:p>
          <a:p>
            <a:pPr marL="0" indent="0">
              <a:buNone/>
            </a:pPr>
            <a:r>
              <a:rPr lang="ja-JP" altLang="en-US" dirty="0" smtClean="0"/>
              <a:t>　</a:t>
            </a:r>
            <a:r>
              <a:rPr lang="en-US" altLang="ja-JP" dirty="0"/>
              <a:t>3</a:t>
            </a:r>
            <a:r>
              <a:rPr lang="en-US" altLang="ja-JP" dirty="0" smtClean="0"/>
              <a:t>.3</a:t>
            </a:r>
            <a:r>
              <a:rPr lang="en-US" altLang="ja-JP" dirty="0"/>
              <a:t>. </a:t>
            </a:r>
            <a:r>
              <a:rPr lang="ja-JP" altLang="ja-JP" dirty="0"/>
              <a:t>座席数増加</a:t>
            </a:r>
          </a:p>
          <a:p>
            <a:pPr marL="0" indent="0">
              <a:buNone/>
            </a:pPr>
            <a:r>
              <a:rPr lang="ja-JP" altLang="en-US" dirty="0" smtClean="0"/>
              <a:t>　</a:t>
            </a:r>
            <a:r>
              <a:rPr lang="en-US" altLang="ja-JP" dirty="0"/>
              <a:t>3</a:t>
            </a:r>
            <a:r>
              <a:rPr lang="en-US" altLang="ja-JP" dirty="0" smtClean="0"/>
              <a:t>.4</a:t>
            </a:r>
            <a:r>
              <a:rPr lang="en-US" altLang="ja-JP" dirty="0"/>
              <a:t>. </a:t>
            </a:r>
            <a:r>
              <a:rPr lang="ja-JP" altLang="ja-JP" dirty="0"/>
              <a:t>機内設備の</a:t>
            </a:r>
            <a:r>
              <a:rPr lang="ja-JP" altLang="ja-JP" dirty="0" smtClean="0"/>
              <a:t>簡素化</a:t>
            </a:r>
            <a:endParaRPr lang="en-US" altLang="ja-JP" dirty="0" smtClean="0"/>
          </a:p>
          <a:p>
            <a:pPr marL="0" indent="0">
              <a:buNone/>
            </a:pPr>
            <a:r>
              <a:rPr lang="ja-JP" altLang="en-US" dirty="0" smtClean="0"/>
              <a:t>　</a:t>
            </a:r>
            <a:r>
              <a:rPr lang="en-US" altLang="ja-JP" dirty="0"/>
              <a:t>3</a:t>
            </a:r>
            <a:r>
              <a:rPr lang="en-US" altLang="ja-JP" dirty="0" smtClean="0"/>
              <a:t>.5</a:t>
            </a:r>
            <a:r>
              <a:rPr lang="en-US" altLang="ja-JP" dirty="0"/>
              <a:t>. </a:t>
            </a:r>
            <a:r>
              <a:rPr lang="ja-JP" altLang="ja-JP" dirty="0"/>
              <a:t>無料サービスの廃止や縮小</a:t>
            </a:r>
          </a:p>
          <a:p>
            <a:pPr marL="0" indent="0">
              <a:buNone/>
            </a:pPr>
            <a:r>
              <a:rPr lang="ja-JP" altLang="en-US" dirty="0"/>
              <a:t>　</a:t>
            </a:r>
            <a:r>
              <a:rPr lang="en-US" altLang="ja-JP" dirty="0"/>
              <a:t>3</a:t>
            </a:r>
            <a:r>
              <a:rPr lang="en-US" altLang="ja-JP" dirty="0" smtClean="0"/>
              <a:t>.6</a:t>
            </a:r>
            <a:r>
              <a:rPr lang="en-US" altLang="ja-JP" dirty="0"/>
              <a:t>. </a:t>
            </a:r>
            <a:r>
              <a:rPr lang="ja-JP" altLang="ja-JP" dirty="0"/>
              <a:t>地方空港の利用</a:t>
            </a:r>
            <a:endParaRPr lang="en-US" altLang="ja-JP" dirty="0"/>
          </a:p>
          <a:p>
            <a:pPr marL="0" indent="0">
              <a:buNone/>
            </a:pPr>
            <a:endParaRPr lang="ja-JP" altLang="ja-JP" dirty="0"/>
          </a:p>
          <a:p>
            <a:pPr marL="0" indent="0">
              <a:buNone/>
            </a:pPr>
            <a:endParaRPr lang="en-US" altLang="ja-JP" dirty="0" smtClean="0"/>
          </a:p>
        </p:txBody>
      </p:sp>
      <p:sp>
        <p:nvSpPr>
          <p:cNvPr id="6" name="コンテンツ プレースホルダー 5"/>
          <p:cNvSpPr>
            <a:spLocks noGrp="1"/>
          </p:cNvSpPr>
          <p:nvPr>
            <p:ph sz="half" idx="2"/>
          </p:nvPr>
        </p:nvSpPr>
        <p:spPr>
          <a:xfrm>
            <a:off x="4975761" y="1377539"/>
            <a:ext cx="4762005" cy="4963884"/>
          </a:xfrm>
        </p:spPr>
        <p:txBody>
          <a:bodyPr>
            <a:normAutofit lnSpcReduction="10000"/>
          </a:bodyPr>
          <a:lstStyle/>
          <a:p>
            <a:pPr marL="0" indent="0">
              <a:buNone/>
            </a:pPr>
            <a:r>
              <a:rPr lang="en-US" altLang="ja-JP" dirty="0"/>
              <a:t>4</a:t>
            </a:r>
            <a:r>
              <a:rPr lang="en-US" altLang="ja-JP" dirty="0" smtClean="0"/>
              <a:t>. </a:t>
            </a:r>
            <a:r>
              <a:rPr lang="ja-JP" altLang="ja-JP" dirty="0" smtClean="0"/>
              <a:t>国</a:t>
            </a:r>
            <a:r>
              <a:rPr lang="ja-JP" altLang="ja-JP" dirty="0"/>
              <a:t>内線</a:t>
            </a:r>
            <a:r>
              <a:rPr lang="en-US" altLang="ja-JP" dirty="0"/>
              <a:t>LCC</a:t>
            </a:r>
            <a:r>
              <a:rPr lang="ja-JP" altLang="ja-JP" dirty="0"/>
              <a:t>利用者の意識と行動</a:t>
            </a:r>
            <a:r>
              <a:rPr lang="ja-JP" altLang="ja-JP" dirty="0" smtClean="0"/>
              <a:t>調査</a:t>
            </a:r>
            <a:endParaRPr lang="en-US" altLang="ja-JP" dirty="0"/>
          </a:p>
          <a:p>
            <a:pPr marL="0" indent="0">
              <a:buNone/>
            </a:pPr>
            <a:r>
              <a:rPr lang="ja-JP" altLang="en-US" dirty="0" smtClean="0"/>
              <a:t>　</a:t>
            </a:r>
            <a:r>
              <a:rPr lang="en-US" altLang="ja-JP" dirty="0"/>
              <a:t>4</a:t>
            </a:r>
            <a:r>
              <a:rPr lang="en-US" altLang="ja-JP" dirty="0" smtClean="0"/>
              <a:t>.1. </a:t>
            </a:r>
            <a:r>
              <a:rPr lang="ja-JP" altLang="en-US" dirty="0" smtClean="0"/>
              <a:t>利用経験率</a:t>
            </a:r>
            <a:endParaRPr lang="en-US" altLang="ja-JP" dirty="0" smtClean="0"/>
          </a:p>
          <a:p>
            <a:pPr marL="0" indent="0">
              <a:buNone/>
            </a:pPr>
            <a:r>
              <a:rPr lang="ja-JP" altLang="en-US" dirty="0" smtClean="0"/>
              <a:t>　</a:t>
            </a:r>
            <a:r>
              <a:rPr lang="en-US" altLang="ja-JP" dirty="0"/>
              <a:t>4</a:t>
            </a:r>
            <a:r>
              <a:rPr lang="en-US" altLang="ja-JP" dirty="0" smtClean="0"/>
              <a:t>.2. </a:t>
            </a:r>
            <a:r>
              <a:rPr lang="ja-JP" altLang="en-US" dirty="0" smtClean="0"/>
              <a:t>利用目的</a:t>
            </a:r>
            <a:endParaRPr lang="en-US" altLang="ja-JP" dirty="0" smtClean="0"/>
          </a:p>
          <a:p>
            <a:pPr marL="0" indent="0">
              <a:buNone/>
            </a:pPr>
            <a:r>
              <a:rPr lang="ja-JP" altLang="en-US" dirty="0"/>
              <a:t>　</a:t>
            </a:r>
            <a:r>
              <a:rPr lang="en-US" altLang="ja-JP" dirty="0"/>
              <a:t>4</a:t>
            </a:r>
            <a:r>
              <a:rPr lang="en-US" altLang="ja-JP" dirty="0" smtClean="0"/>
              <a:t>.3. </a:t>
            </a:r>
            <a:r>
              <a:rPr lang="ja-JP" altLang="en-US" dirty="0" smtClean="0"/>
              <a:t>利用者の評価</a:t>
            </a:r>
            <a:endParaRPr lang="ja-JP" altLang="ja-JP" dirty="0"/>
          </a:p>
          <a:p>
            <a:pPr marL="0" indent="0">
              <a:buNone/>
            </a:pPr>
            <a:r>
              <a:rPr lang="en-US" altLang="ja-JP" dirty="0"/>
              <a:t>5</a:t>
            </a:r>
            <a:r>
              <a:rPr kumimoji="1" lang="en-US" altLang="ja-JP" dirty="0" smtClean="0"/>
              <a:t>. </a:t>
            </a:r>
            <a:r>
              <a:rPr kumimoji="1" lang="ja-JP" altLang="en-US" dirty="0" smtClean="0"/>
              <a:t>主張</a:t>
            </a:r>
            <a:endParaRPr kumimoji="1" lang="en-US" altLang="ja-JP" dirty="0" smtClean="0"/>
          </a:p>
          <a:p>
            <a:pPr marL="0" indent="0">
              <a:buNone/>
            </a:pPr>
            <a:r>
              <a:rPr lang="ja-JP" altLang="en-US" dirty="0" smtClean="0"/>
              <a:t>　</a:t>
            </a:r>
            <a:r>
              <a:rPr lang="en-US" altLang="ja-JP" dirty="0"/>
              <a:t>5</a:t>
            </a:r>
            <a:r>
              <a:rPr lang="en-US" altLang="ja-JP" dirty="0" smtClean="0"/>
              <a:t>.1. </a:t>
            </a:r>
            <a:r>
              <a:rPr lang="ja-JP" altLang="en-US" dirty="0" smtClean="0"/>
              <a:t>経営</a:t>
            </a:r>
            <a:endParaRPr lang="en-US" altLang="ja-JP" dirty="0" smtClean="0"/>
          </a:p>
          <a:p>
            <a:pPr marL="0" indent="0">
              <a:buNone/>
            </a:pPr>
            <a:r>
              <a:rPr lang="ja-JP" altLang="en-US" dirty="0" smtClean="0"/>
              <a:t>　</a:t>
            </a:r>
            <a:r>
              <a:rPr lang="en-US" altLang="ja-JP" dirty="0"/>
              <a:t>5</a:t>
            </a:r>
            <a:r>
              <a:rPr lang="en-US" altLang="ja-JP" dirty="0" smtClean="0"/>
              <a:t>.2. </a:t>
            </a:r>
            <a:r>
              <a:rPr lang="ja-JP" altLang="en-US" dirty="0" smtClean="0"/>
              <a:t>サービス</a:t>
            </a:r>
            <a:endParaRPr lang="en-US" altLang="ja-JP" dirty="0" smtClean="0"/>
          </a:p>
          <a:p>
            <a:pPr marL="0" indent="0">
              <a:buNone/>
            </a:pPr>
            <a:r>
              <a:rPr lang="ja-JP" altLang="en-US" dirty="0" smtClean="0"/>
              <a:t>　</a:t>
            </a:r>
            <a:r>
              <a:rPr lang="en-US" altLang="ja-JP" dirty="0"/>
              <a:t>5</a:t>
            </a:r>
            <a:r>
              <a:rPr lang="en-US" altLang="ja-JP" dirty="0" smtClean="0"/>
              <a:t>.3. </a:t>
            </a:r>
            <a:r>
              <a:rPr lang="ja-JP" altLang="en-US" dirty="0" smtClean="0"/>
              <a:t>顧客</a:t>
            </a:r>
            <a:endParaRPr lang="en-US" altLang="ja-JP" dirty="0" smtClean="0"/>
          </a:p>
          <a:p>
            <a:pPr marL="0" indent="0">
              <a:buNone/>
            </a:pPr>
            <a:r>
              <a:rPr lang="en-US" altLang="ja-JP" dirty="0"/>
              <a:t>6</a:t>
            </a:r>
            <a:r>
              <a:rPr lang="en-US" altLang="ja-JP" dirty="0" smtClean="0"/>
              <a:t>. </a:t>
            </a:r>
            <a:r>
              <a:rPr lang="ja-JP" altLang="en-US" dirty="0" smtClean="0"/>
              <a:t>今後期待できること</a:t>
            </a:r>
            <a:endParaRPr lang="en-US" altLang="ja-JP" dirty="0" smtClean="0"/>
          </a:p>
          <a:p>
            <a:pPr marL="0" indent="0">
              <a:buNone/>
            </a:pPr>
            <a:r>
              <a:rPr lang="en-US" altLang="ja-JP" dirty="0" smtClean="0"/>
              <a:t>7. </a:t>
            </a:r>
            <a:r>
              <a:rPr lang="ja-JP" altLang="en-US" dirty="0" smtClean="0"/>
              <a:t>参考文献</a:t>
            </a:r>
            <a:endParaRPr lang="en-US" altLang="ja-JP" dirty="0" smtClean="0"/>
          </a:p>
        </p:txBody>
      </p:sp>
      <p:sp>
        <p:nvSpPr>
          <p:cNvPr id="3" name="スライド番号プレースホルダー 2"/>
          <p:cNvSpPr>
            <a:spLocks noGrp="1"/>
          </p:cNvSpPr>
          <p:nvPr>
            <p:ph type="sldNum" sz="quarter" idx="12"/>
          </p:nvPr>
        </p:nvSpPr>
        <p:spPr/>
        <p:txBody>
          <a:bodyPr/>
          <a:lstStyle/>
          <a:p>
            <a:fld id="{6267804B-5EAD-48EE-B1AF-55588CE4F7C5}" type="slidenum">
              <a:rPr kumimoji="1" lang="ja-JP" altLang="en-US" sz="2000" smtClean="0"/>
              <a:pPr/>
              <a:t>2</a:t>
            </a:fld>
            <a:endParaRPr kumimoji="1" lang="ja-JP" altLang="en-US" sz="2000" dirty="0"/>
          </a:p>
        </p:txBody>
      </p:sp>
    </p:spTree>
    <p:extLst>
      <p:ext uri="{BB962C8B-B14F-4D97-AF65-F5344CB8AC3E}">
        <p14:creationId xmlns:p14="http://schemas.microsoft.com/office/powerpoint/2010/main" xmlns="" val="2355973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676894" y="534391"/>
            <a:ext cx="8597108" cy="5949536"/>
          </a:xfrm>
        </p:spPr>
        <p:txBody>
          <a:bodyPr>
            <a:normAutofit fontScale="92500" lnSpcReduction="10000"/>
          </a:bodyPr>
          <a:lstStyle/>
          <a:p>
            <a:r>
              <a:rPr lang="en-US" altLang="ja-JP" sz="1500" dirty="0">
                <a:latin typeface="+mn-ea"/>
              </a:rPr>
              <a:t>[Web </a:t>
            </a:r>
            <a:r>
              <a:rPr lang="ja-JP" altLang="ja-JP" sz="1500" dirty="0">
                <a:latin typeface="+mn-ea"/>
              </a:rPr>
              <a:t>安さ</a:t>
            </a:r>
            <a:r>
              <a:rPr lang="en-US" altLang="ja-JP" sz="1500" dirty="0">
                <a:latin typeface="+mn-ea"/>
              </a:rPr>
              <a:t>1] LCC</a:t>
            </a:r>
            <a:r>
              <a:rPr lang="ja-JP" altLang="ja-JP" sz="1500" dirty="0">
                <a:latin typeface="+mn-ea"/>
              </a:rPr>
              <a:t>特集：</a:t>
            </a:r>
            <a:r>
              <a:rPr lang="en-US" altLang="ja-JP" sz="1500" dirty="0">
                <a:latin typeface="+mn-ea"/>
              </a:rPr>
              <a:t>LCC</a:t>
            </a:r>
            <a:r>
              <a:rPr lang="ja-JP" altLang="ja-JP" sz="1500" dirty="0">
                <a:latin typeface="+mn-ea"/>
              </a:rPr>
              <a:t>はどうして安いのか？</a:t>
            </a:r>
            <a:r>
              <a:rPr lang="en-US" altLang="ja-JP" sz="1500" dirty="0">
                <a:latin typeface="+mn-ea"/>
              </a:rPr>
              <a:t>, </a:t>
            </a:r>
            <a:r>
              <a:rPr lang="ja-JP" altLang="ja-JP" sz="1500" dirty="0">
                <a:latin typeface="+mn-ea"/>
              </a:rPr>
              <a:t>参照</a:t>
            </a:r>
            <a:r>
              <a:rPr lang="en-US" altLang="ja-JP" sz="1500" dirty="0">
                <a:latin typeface="+mn-ea"/>
              </a:rPr>
              <a:t> 2012-10-20.</a:t>
            </a:r>
            <a:endParaRPr lang="ja-JP" altLang="ja-JP" sz="1500" dirty="0">
              <a:latin typeface="+mn-ea"/>
            </a:endParaRPr>
          </a:p>
          <a:p>
            <a:pPr marL="0" indent="0">
              <a:buNone/>
            </a:pPr>
            <a:r>
              <a:rPr lang="en-US" altLang="ja-JP" sz="1500" u="sng" dirty="0">
                <a:latin typeface="+mn-ea"/>
                <a:hlinkClick r:id="rId2"/>
              </a:rPr>
              <a:t>http://airline.arukikata.co.jp/report/lcc/price.html</a:t>
            </a:r>
            <a:endParaRPr lang="en-US" altLang="ja-JP" sz="1500" dirty="0">
              <a:latin typeface="+mn-ea"/>
            </a:endParaRPr>
          </a:p>
          <a:p>
            <a:r>
              <a:rPr lang="en-US" altLang="ja-JP" sz="1500" dirty="0">
                <a:latin typeface="+mn-ea"/>
              </a:rPr>
              <a:t>[Web </a:t>
            </a:r>
            <a:r>
              <a:rPr lang="ja-JP" altLang="ja-JP" sz="1500" dirty="0">
                <a:latin typeface="+mn-ea"/>
              </a:rPr>
              <a:t>安さ</a:t>
            </a:r>
            <a:r>
              <a:rPr lang="en-US" altLang="ja-JP" sz="1500" dirty="0">
                <a:latin typeface="+mn-ea"/>
              </a:rPr>
              <a:t>2] LCC</a:t>
            </a:r>
            <a:r>
              <a:rPr lang="ja-JP" altLang="ja-JP" sz="1500" dirty="0">
                <a:latin typeface="+mn-ea"/>
              </a:rPr>
              <a:t>はなぜ航空券が格安なのか？－</a:t>
            </a:r>
            <a:r>
              <a:rPr lang="en-US" altLang="ja-JP" sz="1500" dirty="0">
                <a:latin typeface="+mn-ea"/>
              </a:rPr>
              <a:t>LCC(</a:t>
            </a:r>
            <a:r>
              <a:rPr lang="ja-JP" altLang="ja-JP" sz="1500" dirty="0">
                <a:latin typeface="+mn-ea"/>
              </a:rPr>
              <a:t>格安航空</a:t>
            </a:r>
            <a:r>
              <a:rPr lang="en-US" altLang="ja-JP" sz="1500" dirty="0">
                <a:latin typeface="+mn-ea"/>
              </a:rPr>
              <a:t>)</a:t>
            </a:r>
            <a:r>
              <a:rPr lang="ja-JP" altLang="ja-JP" sz="1500" dirty="0">
                <a:latin typeface="+mn-ea"/>
              </a:rPr>
              <a:t>ガイド，参照</a:t>
            </a:r>
            <a:r>
              <a:rPr lang="en-US" altLang="ja-JP" sz="1500" dirty="0">
                <a:latin typeface="+mn-ea"/>
              </a:rPr>
              <a:t> 2012-10-20.</a:t>
            </a:r>
            <a:endParaRPr lang="ja-JP" altLang="ja-JP" sz="1500" dirty="0">
              <a:latin typeface="+mn-ea"/>
            </a:endParaRPr>
          </a:p>
          <a:p>
            <a:pPr marL="0" indent="0">
              <a:buNone/>
            </a:pPr>
            <a:r>
              <a:rPr lang="en-US" altLang="ja-JP" sz="1500" u="sng" dirty="0">
                <a:latin typeface="+mn-ea"/>
                <a:hlinkClick r:id="rId3"/>
              </a:rPr>
              <a:t>http://lowcostcarrier.net/lcc-basics/why-the-ticket-of-lcc-is-low-priced.html</a:t>
            </a:r>
            <a:endParaRPr lang="en-US" altLang="ja-JP" sz="1500" dirty="0">
              <a:solidFill>
                <a:schemeClr val="tx1"/>
              </a:solidFill>
              <a:latin typeface="+mn-ea"/>
            </a:endParaRPr>
          </a:p>
          <a:p>
            <a:r>
              <a:rPr lang="en-US" altLang="ja-JP" sz="1500" kern="0" dirty="0">
                <a:latin typeface="+mn-ea"/>
                <a:cs typeface="ＭＳ Ｐゴシック" panose="020B0600070205080204" pitchFamily="50" charset="-128"/>
              </a:rPr>
              <a:t>[Web </a:t>
            </a:r>
            <a:r>
              <a:rPr lang="ja-JP" altLang="ja-JP" sz="1500" kern="0" dirty="0">
                <a:latin typeface="+mn-ea"/>
                <a:cs typeface="ＭＳ Ｐゴシック" panose="020B0600070205080204" pitchFamily="50" charset="-128"/>
              </a:rPr>
              <a:t>調査</a:t>
            </a:r>
            <a:r>
              <a:rPr lang="en-US" altLang="ja-JP" sz="1500" kern="0" dirty="0">
                <a:latin typeface="+mn-ea"/>
                <a:cs typeface="ＭＳ Ｐゴシック" panose="020B0600070205080204" pitchFamily="50" charset="-128"/>
              </a:rPr>
              <a:t>]</a:t>
            </a:r>
            <a:r>
              <a:rPr lang="ja-JP" altLang="en-US" sz="1500" dirty="0">
                <a:latin typeface="+mn-ea"/>
              </a:rPr>
              <a:t>　</a:t>
            </a:r>
            <a:r>
              <a:rPr lang="ja-JP" altLang="ja-JP" sz="1500" dirty="0">
                <a:latin typeface="+mn-ea"/>
              </a:rPr>
              <a:t>国内線</a:t>
            </a:r>
            <a:r>
              <a:rPr lang="en-US" altLang="ja-JP" sz="1500" dirty="0">
                <a:latin typeface="+mn-ea"/>
              </a:rPr>
              <a:t>LCC</a:t>
            </a:r>
            <a:r>
              <a:rPr lang="ja-JP" altLang="ja-JP" sz="1500" dirty="0">
                <a:latin typeface="+mn-ea"/>
              </a:rPr>
              <a:t>利用者の意識と行動調査</a:t>
            </a:r>
            <a:r>
              <a:rPr lang="en-US" altLang="ja-JP" sz="1500" dirty="0">
                <a:latin typeface="+mn-ea"/>
              </a:rPr>
              <a:t> - </a:t>
            </a:r>
            <a:r>
              <a:rPr lang="ja-JP" altLang="ja-JP" sz="1500" dirty="0">
                <a:latin typeface="+mn-ea"/>
              </a:rPr>
              <a:t>自主調査</a:t>
            </a:r>
            <a:r>
              <a:rPr lang="en-US" altLang="ja-JP" sz="1500" dirty="0">
                <a:latin typeface="+mn-ea"/>
              </a:rPr>
              <a:t> | JTB</a:t>
            </a:r>
            <a:r>
              <a:rPr lang="ja-JP" altLang="ja-JP" sz="1500" dirty="0">
                <a:latin typeface="+mn-ea"/>
              </a:rPr>
              <a:t>総合研究所，参照</a:t>
            </a:r>
            <a:r>
              <a:rPr lang="en-US" altLang="ja-JP" sz="1500" dirty="0">
                <a:latin typeface="+mn-ea"/>
              </a:rPr>
              <a:t> 2013-10-15.</a:t>
            </a:r>
            <a:endParaRPr lang="ja-JP" altLang="ja-JP" sz="1500" dirty="0">
              <a:latin typeface="+mn-ea"/>
            </a:endParaRPr>
          </a:p>
          <a:p>
            <a:pPr marL="0" indent="0">
              <a:buNone/>
            </a:pPr>
            <a:r>
              <a:rPr lang="en-US" altLang="ja-JP" sz="1500" u="sng" dirty="0">
                <a:latin typeface="+mn-ea"/>
                <a:hlinkClick r:id="rId4"/>
              </a:rPr>
              <a:t>http://www.tourism.jp/research/2013/07/lcc</a:t>
            </a:r>
            <a:r>
              <a:rPr lang="en-US" altLang="ja-JP" sz="1500" u="sng" dirty="0" smtClean="0">
                <a:latin typeface="+mn-ea"/>
                <a:hlinkClick r:id="rId4"/>
              </a:rPr>
              <a:t>/</a:t>
            </a:r>
            <a:endParaRPr lang="en-US" altLang="ja-JP" sz="1500" u="sng" dirty="0" smtClean="0">
              <a:latin typeface="+mn-ea"/>
            </a:endParaRPr>
          </a:p>
          <a:p>
            <a:r>
              <a:rPr lang="ja-JP" altLang="en-US" sz="1500" dirty="0" smtClean="0">
                <a:latin typeface="+mn-ea"/>
              </a:rPr>
              <a:t>画像</a:t>
            </a:r>
            <a:r>
              <a:rPr lang="en-US" altLang="ja-JP" sz="1500" dirty="0" smtClean="0">
                <a:latin typeface="+mn-ea"/>
              </a:rPr>
              <a:t>1</a:t>
            </a:r>
            <a:r>
              <a:rPr lang="ja-JP" altLang="en-US" sz="1500" dirty="0" smtClean="0">
                <a:solidFill>
                  <a:schemeClr val="tx1"/>
                </a:solidFill>
                <a:latin typeface="+mn-ea"/>
              </a:rPr>
              <a:t>：</a:t>
            </a:r>
            <a:r>
              <a:rPr lang="en-US" altLang="ja-JP" sz="1500" dirty="0" smtClean="0">
                <a:solidFill>
                  <a:schemeClr val="tx1"/>
                </a:solidFill>
                <a:latin typeface="+mn-ea"/>
              </a:rPr>
              <a:t>[Web </a:t>
            </a:r>
            <a:r>
              <a:rPr lang="en-US" altLang="ja-JP" sz="1500" dirty="0">
                <a:solidFill>
                  <a:schemeClr val="tx1"/>
                </a:solidFill>
                <a:latin typeface="+mn-ea"/>
              </a:rPr>
              <a:t>Peach] </a:t>
            </a:r>
            <a:r>
              <a:rPr lang="ja-JP" altLang="en-US" sz="1500" dirty="0" smtClean="0">
                <a:solidFill>
                  <a:schemeClr val="tx1"/>
                </a:solidFill>
                <a:latin typeface="+mn-ea"/>
              </a:rPr>
              <a:t>よ</a:t>
            </a:r>
            <a:r>
              <a:rPr lang="ja-JP" altLang="en-US" sz="1500" dirty="0" smtClean="0">
                <a:solidFill>
                  <a:schemeClr val="tx1"/>
                </a:solidFill>
                <a:latin typeface="+mn-ea"/>
              </a:rPr>
              <a:t>り</a:t>
            </a:r>
            <a:r>
              <a:rPr lang="ja-JP" altLang="en-US" sz="1500" dirty="0" smtClean="0">
                <a:solidFill>
                  <a:schemeClr val="tx1"/>
                </a:solidFill>
                <a:latin typeface="+mn-ea"/>
              </a:rPr>
              <a:t>，参照 </a:t>
            </a:r>
            <a:r>
              <a:rPr lang="en-US" altLang="ja-JP" sz="1500" dirty="0" smtClean="0">
                <a:solidFill>
                  <a:schemeClr val="tx1"/>
                </a:solidFill>
                <a:latin typeface="+mn-ea"/>
              </a:rPr>
              <a:t>2014-01-26.</a:t>
            </a:r>
            <a:endParaRPr lang="en-US" altLang="ja-JP" sz="1500" dirty="0" smtClean="0">
              <a:latin typeface="+mn-ea"/>
            </a:endParaRPr>
          </a:p>
          <a:p>
            <a:r>
              <a:rPr lang="ja-JP" altLang="en-US" sz="1500" dirty="0">
                <a:latin typeface="+mn-ea"/>
              </a:rPr>
              <a:t>画像</a:t>
            </a:r>
            <a:r>
              <a:rPr lang="en-US" altLang="ja-JP" sz="1500" dirty="0" smtClean="0">
                <a:latin typeface="+mn-ea"/>
              </a:rPr>
              <a:t>2</a:t>
            </a:r>
            <a:r>
              <a:rPr lang="ja-JP" altLang="en-US" sz="1500" dirty="0" smtClean="0">
                <a:latin typeface="+mn-ea"/>
              </a:rPr>
              <a:t>：エア</a:t>
            </a:r>
            <a:r>
              <a:rPr lang="ja-JP" altLang="en-US" sz="1500" dirty="0">
                <a:latin typeface="+mn-ea"/>
              </a:rPr>
              <a:t>・アジア・ジャパン２号機の</a:t>
            </a:r>
            <a:r>
              <a:rPr lang="ja-JP" altLang="en-US" sz="1500" dirty="0" smtClean="0">
                <a:latin typeface="+mn-ea"/>
              </a:rPr>
              <a:t>画像 </a:t>
            </a:r>
            <a:r>
              <a:rPr lang="en-US" altLang="ja-JP" sz="1500" dirty="0" smtClean="0">
                <a:latin typeface="+mn-ea"/>
              </a:rPr>
              <a:t>-</a:t>
            </a:r>
            <a:r>
              <a:rPr lang="ja-JP" altLang="en-US" sz="1500" dirty="0" smtClean="0">
                <a:latin typeface="+mn-ea"/>
              </a:rPr>
              <a:t>飛行機</a:t>
            </a:r>
            <a:r>
              <a:rPr lang="ja-JP" altLang="en-US" sz="1500" dirty="0">
                <a:latin typeface="+mn-ea"/>
              </a:rPr>
              <a:t>好きのブログ </a:t>
            </a:r>
            <a:r>
              <a:rPr lang="en-US" altLang="ja-JP" sz="1500" dirty="0" smtClean="0">
                <a:latin typeface="+mn-ea"/>
              </a:rPr>
              <a:t> Yahoo</a:t>
            </a:r>
            <a:r>
              <a:rPr lang="en-US" altLang="ja-JP" sz="1500" dirty="0">
                <a:latin typeface="+mn-ea"/>
              </a:rPr>
              <a:t>!</a:t>
            </a:r>
            <a:r>
              <a:rPr lang="ja-JP" altLang="en-US" sz="1500" dirty="0" smtClean="0">
                <a:latin typeface="+mn-ea"/>
              </a:rPr>
              <a:t>ブログ </a:t>
            </a:r>
            <a:r>
              <a:rPr lang="ja-JP" altLang="en-US" sz="1500" dirty="0" smtClean="0">
                <a:solidFill>
                  <a:schemeClr val="tx1"/>
                </a:solidFill>
                <a:latin typeface="+mn-ea"/>
              </a:rPr>
              <a:t>，</a:t>
            </a:r>
            <a:endParaRPr lang="en-US" altLang="ja-JP" sz="1500" dirty="0" smtClean="0">
              <a:solidFill>
                <a:schemeClr val="tx1"/>
              </a:solidFill>
              <a:latin typeface="+mn-ea"/>
            </a:endParaRPr>
          </a:p>
          <a:p>
            <a:pPr>
              <a:buNone/>
            </a:pPr>
            <a:r>
              <a:rPr lang="ja-JP" altLang="en-US" sz="1500" dirty="0" smtClean="0">
                <a:solidFill>
                  <a:schemeClr val="tx1"/>
                </a:solidFill>
                <a:latin typeface="+mn-ea"/>
              </a:rPr>
              <a:t>　</a:t>
            </a:r>
            <a:r>
              <a:rPr lang="ja-JP" altLang="en-US" sz="1500" dirty="0" smtClean="0">
                <a:solidFill>
                  <a:schemeClr val="tx1"/>
                </a:solidFill>
                <a:latin typeface="+mn-ea"/>
              </a:rPr>
              <a:t>　参照 </a:t>
            </a:r>
            <a:r>
              <a:rPr lang="en-US" altLang="ja-JP" sz="1500" dirty="0" smtClean="0">
                <a:solidFill>
                  <a:schemeClr val="tx1"/>
                </a:solidFill>
                <a:latin typeface="+mn-ea"/>
              </a:rPr>
              <a:t>2014-01-26.</a:t>
            </a:r>
            <a:endParaRPr lang="en-US" altLang="ja-JP" sz="1500" dirty="0" smtClean="0">
              <a:latin typeface="+mn-ea"/>
            </a:endParaRPr>
          </a:p>
          <a:p>
            <a:pPr marL="0" indent="0">
              <a:buNone/>
            </a:pPr>
            <a:r>
              <a:rPr lang="en-US" altLang="ja-JP" sz="1500" dirty="0">
                <a:latin typeface="+mn-ea"/>
                <a:hlinkClick r:id="rId5"/>
              </a:rPr>
              <a:t>http://</a:t>
            </a:r>
            <a:r>
              <a:rPr lang="en-US" altLang="ja-JP" sz="1500" dirty="0" smtClean="0">
                <a:latin typeface="+mn-ea"/>
                <a:hlinkClick r:id="rId5"/>
              </a:rPr>
              <a:t>blogs.yahoo.co.jp/airbus_a330_200/GALLERY/show_image.html?id=62852384</a:t>
            </a:r>
            <a:endParaRPr lang="en-US" altLang="ja-JP" sz="1500" dirty="0" smtClean="0">
              <a:latin typeface="+mn-ea"/>
            </a:endParaRPr>
          </a:p>
          <a:p>
            <a:r>
              <a:rPr lang="ja-JP" altLang="en-US" sz="1500" dirty="0">
                <a:latin typeface="+mn-ea"/>
              </a:rPr>
              <a:t>画像</a:t>
            </a:r>
            <a:r>
              <a:rPr lang="en-US" altLang="ja-JP" sz="1500" dirty="0" smtClean="0">
                <a:latin typeface="+mn-ea"/>
              </a:rPr>
              <a:t>3</a:t>
            </a:r>
            <a:r>
              <a:rPr lang="ja-JP" altLang="en-US" sz="1500" dirty="0" smtClean="0">
                <a:latin typeface="+mn-ea"/>
              </a:rPr>
              <a:t>：ジェットスター</a:t>
            </a:r>
            <a:r>
              <a:rPr lang="ja-JP" altLang="en-US" sz="1500" dirty="0">
                <a:latin typeface="+mn-ea"/>
              </a:rPr>
              <a:t>・</a:t>
            </a:r>
            <a:r>
              <a:rPr lang="ja-JP" altLang="en-US" sz="1500" dirty="0" smtClean="0">
                <a:latin typeface="+mn-ea"/>
              </a:rPr>
              <a:t>ジャパン、航空券</a:t>
            </a:r>
            <a:r>
              <a:rPr lang="ja-JP" altLang="en-US" sz="1500" dirty="0">
                <a:latin typeface="+mn-ea"/>
              </a:rPr>
              <a:t>販売を</a:t>
            </a:r>
            <a:r>
              <a:rPr lang="ja-JP" altLang="en-US" sz="1500" dirty="0" smtClean="0">
                <a:latin typeface="+mn-ea"/>
              </a:rPr>
              <a:t>停止 ローソン</a:t>
            </a:r>
            <a:r>
              <a:rPr lang="ja-JP" altLang="en-US" sz="1500" dirty="0">
                <a:latin typeface="+mn-ea"/>
              </a:rPr>
              <a:t>「</a:t>
            </a:r>
            <a:r>
              <a:rPr lang="en-US" altLang="ja-JP" sz="1500" dirty="0" err="1">
                <a:latin typeface="+mn-ea"/>
              </a:rPr>
              <a:t>Loppi</a:t>
            </a:r>
            <a:r>
              <a:rPr lang="ja-JP" altLang="en-US" sz="1500" dirty="0">
                <a:latin typeface="+mn-ea"/>
              </a:rPr>
              <a:t>」の</a:t>
            </a:r>
            <a:r>
              <a:rPr lang="ja-JP" altLang="en-US" sz="1500" dirty="0" smtClean="0">
                <a:latin typeface="+mn-ea"/>
              </a:rPr>
              <a:t>トラブル</a:t>
            </a:r>
            <a:r>
              <a:rPr lang="ja-JP" altLang="en-US" sz="1500" dirty="0">
                <a:latin typeface="+mn-ea"/>
              </a:rPr>
              <a:t>で </a:t>
            </a:r>
            <a:endParaRPr lang="en-US" altLang="ja-JP" sz="1500" dirty="0">
              <a:latin typeface="+mn-ea"/>
            </a:endParaRPr>
          </a:p>
          <a:p>
            <a:pPr marL="0" indent="0">
              <a:buNone/>
            </a:pPr>
            <a:r>
              <a:rPr lang="ja-JP" altLang="en-US" sz="1500" dirty="0" smtClean="0">
                <a:latin typeface="+mn-ea"/>
              </a:rPr>
              <a:t>　　　　　</a:t>
            </a:r>
            <a:r>
              <a:rPr lang="en-US" altLang="ja-JP" sz="1500" dirty="0" smtClean="0">
                <a:latin typeface="+mn-ea"/>
              </a:rPr>
              <a:t>Flight </a:t>
            </a:r>
            <a:r>
              <a:rPr lang="en-US" altLang="ja-JP" sz="1500" dirty="0">
                <a:latin typeface="+mn-ea"/>
              </a:rPr>
              <a:t>Liner</a:t>
            </a:r>
            <a:r>
              <a:rPr lang="ja-JP" altLang="en-US" sz="1500" dirty="0" smtClean="0">
                <a:latin typeface="+mn-ea"/>
              </a:rPr>
              <a:t>ニュース </a:t>
            </a:r>
            <a:r>
              <a:rPr lang="ja-JP" altLang="en-US" sz="1500" dirty="0" smtClean="0">
                <a:solidFill>
                  <a:schemeClr val="tx1"/>
                </a:solidFill>
                <a:latin typeface="+mn-ea"/>
              </a:rPr>
              <a:t>，参照 </a:t>
            </a:r>
            <a:r>
              <a:rPr lang="en-US" altLang="ja-JP" sz="1500" dirty="0" smtClean="0">
                <a:solidFill>
                  <a:schemeClr val="tx1"/>
                </a:solidFill>
                <a:latin typeface="+mn-ea"/>
              </a:rPr>
              <a:t>2014-01-26.</a:t>
            </a:r>
            <a:endParaRPr lang="en-US" altLang="ja-JP" sz="1500" dirty="0" smtClean="0">
              <a:latin typeface="+mn-ea"/>
            </a:endParaRPr>
          </a:p>
          <a:p>
            <a:pPr marL="0" indent="0">
              <a:buNone/>
            </a:pPr>
            <a:r>
              <a:rPr lang="en-US" altLang="ja-JP" sz="1500" dirty="0">
                <a:latin typeface="+mn-ea"/>
                <a:hlinkClick r:id="rId6"/>
              </a:rPr>
              <a:t>http://</a:t>
            </a:r>
            <a:r>
              <a:rPr lang="en-US" altLang="ja-JP" sz="1500" dirty="0" smtClean="0">
                <a:latin typeface="+mn-ea"/>
                <a:hlinkClick r:id="rId6"/>
              </a:rPr>
              <a:t>flightliner.jp/news/8606.html</a:t>
            </a:r>
            <a:endParaRPr lang="en-US" altLang="ja-JP" sz="1500" dirty="0" smtClean="0">
              <a:latin typeface="+mn-ea"/>
            </a:endParaRPr>
          </a:p>
          <a:p>
            <a:r>
              <a:rPr lang="ja-JP" altLang="en-US" sz="1500" dirty="0" smtClean="0">
                <a:latin typeface="+mn-ea"/>
              </a:rPr>
              <a:t>画像</a:t>
            </a:r>
            <a:r>
              <a:rPr lang="en-US" altLang="ja-JP" sz="1500" dirty="0" smtClean="0">
                <a:latin typeface="+mn-ea"/>
              </a:rPr>
              <a:t>4</a:t>
            </a:r>
            <a:r>
              <a:rPr lang="ja-JP" altLang="en-US" sz="1500" dirty="0" smtClean="0">
                <a:latin typeface="+mn-ea"/>
              </a:rPr>
              <a:t>：</a:t>
            </a:r>
            <a:r>
              <a:rPr lang="ja-JP" altLang="en-US" sz="1600" dirty="0">
                <a:latin typeface="+mn-ea"/>
              </a:rPr>
              <a:t>就航した</a:t>
            </a:r>
            <a:r>
              <a:rPr lang="en-US" altLang="ja-JP" sz="1600" dirty="0">
                <a:latin typeface="+mn-ea"/>
              </a:rPr>
              <a:t>LCC</a:t>
            </a:r>
            <a:r>
              <a:rPr lang="ja-JP" altLang="en-US" sz="1600" dirty="0">
                <a:latin typeface="+mn-ea"/>
              </a:rPr>
              <a:t>を比べてみよう：日経ビジネス</a:t>
            </a:r>
            <a:r>
              <a:rPr lang="en-US" altLang="ja-JP" sz="1600" dirty="0" smtClean="0">
                <a:latin typeface="+mn-ea"/>
              </a:rPr>
              <a:t>Digital</a:t>
            </a:r>
            <a:r>
              <a:rPr lang="ja-JP" altLang="en-US" sz="1600" dirty="0" err="1" smtClean="0">
                <a:solidFill>
                  <a:schemeClr val="tx1"/>
                </a:solidFill>
                <a:latin typeface="+mn-ea"/>
              </a:rPr>
              <a:t>，</a:t>
            </a:r>
            <a:r>
              <a:rPr lang="ja-JP" altLang="en-US" sz="1600" dirty="0" smtClean="0">
                <a:solidFill>
                  <a:schemeClr val="tx1"/>
                </a:solidFill>
                <a:latin typeface="+mn-ea"/>
              </a:rPr>
              <a:t>参照 </a:t>
            </a:r>
            <a:r>
              <a:rPr lang="en-US" altLang="ja-JP" sz="1600" dirty="0" smtClean="0">
                <a:solidFill>
                  <a:schemeClr val="tx1"/>
                </a:solidFill>
                <a:latin typeface="+mn-ea"/>
              </a:rPr>
              <a:t>2014-01-26.</a:t>
            </a:r>
            <a:endParaRPr lang="en-US" altLang="ja-JP" sz="1600" dirty="0" smtClean="0">
              <a:latin typeface="+mn-ea"/>
            </a:endParaRPr>
          </a:p>
          <a:p>
            <a:pPr marL="0" indent="0">
              <a:buNone/>
            </a:pPr>
            <a:r>
              <a:rPr lang="en-US" altLang="ja-JP" sz="1600" dirty="0" smtClean="0">
                <a:latin typeface="+mn-ea"/>
                <a:hlinkClick r:id="rId7"/>
              </a:rPr>
              <a:t>http://business.nikkeibp.co.jp/article/NBD/20120801/235213/?ST=pc</a:t>
            </a:r>
            <a:endParaRPr lang="en-US" altLang="ja-JP" sz="1600" dirty="0" smtClean="0">
              <a:latin typeface="+mn-ea"/>
            </a:endParaRPr>
          </a:p>
          <a:p>
            <a:r>
              <a:rPr lang="ja-JP" altLang="en-US" sz="1600" dirty="0" smtClean="0">
                <a:latin typeface="+mn-ea"/>
              </a:rPr>
              <a:t>画像</a:t>
            </a:r>
            <a:r>
              <a:rPr lang="en-US" altLang="ja-JP" sz="1600" dirty="0" smtClean="0">
                <a:latin typeface="+mn-ea"/>
              </a:rPr>
              <a:t>5</a:t>
            </a:r>
            <a:r>
              <a:rPr lang="ja-JP" altLang="en-US" sz="1600" dirty="0" smtClean="0">
                <a:latin typeface="+mn-ea"/>
              </a:rPr>
              <a:t>：</a:t>
            </a:r>
            <a:r>
              <a:rPr lang="ja-JP" altLang="en-US" sz="1600" dirty="0">
                <a:latin typeface="+mn-ea"/>
              </a:rPr>
              <a:t>話題の</a:t>
            </a:r>
            <a:r>
              <a:rPr lang="en-US" altLang="ja-JP" sz="1600" dirty="0">
                <a:latin typeface="+mn-ea"/>
              </a:rPr>
              <a:t>LCC</a:t>
            </a:r>
            <a:r>
              <a:rPr lang="ja-JP" altLang="en-US" sz="1600" dirty="0" err="1">
                <a:latin typeface="+mn-ea"/>
              </a:rPr>
              <a:t>、</a:t>
            </a:r>
            <a:r>
              <a:rPr lang="ja-JP" altLang="en-US" sz="1600" dirty="0">
                <a:latin typeface="+mn-ea"/>
              </a:rPr>
              <a:t>機内食を徹底比較 </a:t>
            </a:r>
            <a:r>
              <a:rPr lang="en-US" altLang="ja-JP" sz="1600" dirty="0">
                <a:latin typeface="+mn-ea"/>
              </a:rPr>
              <a:t>- </a:t>
            </a:r>
            <a:r>
              <a:rPr lang="ja-JP" altLang="en-US" sz="1600" dirty="0">
                <a:latin typeface="+mn-ea"/>
              </a:rPr>
              <a:t>エアアジア・ジャパン編 </a:t>
            </a:r>
            <a:r>
              <a:rPr lang="en-US" altLang="ja-JP" sz="1600" dirty="0">
                <a:latin typeface="+mn-ea"/>
              </a:rPr>
              <a:t>| </a:t>
            </a:r>
            <a:r>
              <a:rPr lang="ja-JP" altLang="en-US" sz="1600" dirty="0" smtClean="0">
                <a:latin typeface="+mn-ea"/>
              </a:rPr>
              <a:t>マイナビニュース</a:t>
            </a:r>
            <a:r>
              <a:rPr lang="ja-JP" altLang="en-US" sz="1600" dirty="0" smtClean="0">
                <a:solidFill>
                  <a:schemeClr val="tx1"/>
                </a:solidFill>
                <a:latin typeface="+mn-ea"/>
              </a:rPr>
              <a:t>，</a:t>
            </a:r>
            <a:endParaRPr lang="en-US" altLang="ja-JP" sz="1600" dirty="0" smtClean="0">
              <a:solidFill>
                <a:schemeClr val="tx1"/>
              </a:solidFill>
              <a:latin typeface="+mn-ea"/>
            </a:endParaRPr>
          </a:p>
          <a:p>
            <a:pPr>
              <a:buNone/>
            </a:pPr>
            <a:r>
              <a:rPr lang="ja-JP" altLang="en-US" sz="1600" dirty="0" smtClean="0">
                <a:solidFill>
                  <a:schemeClr val="tx1"/>
                </a:solidFill>
                <a:latin typeface="+mn-ea"/>
              </a:rPr>
              <a:t>　</a:t>
            </a:r>
            <a:r>
              <a:rPr lang="ja-JP" altLang="en-US" sz="1600" dirty="0" smtClean="0">
                <a:solidFill>
                  <a:schemeClr val="tx1"/>
                </a:solidFill>
                <a:latin typeface="+mn-ea"/>
              </a:rPr>
              <a:t>　参照 </a:t>
            </a:r>
            <a:r>
              <a:rPr lang="en-US" altLang="ja-JP" sz="1600" dirty="0" smtClean="0">
                <a:solidFill>
                  <a:schemeClr val="tx1"/>
                </a:solidFill>
                <a:latin typeface="+mn-ea"/>
              </a:rPr>
              <a:t>2014-01-26.</a:t>
            </a:r>
            <a:endParaRPr lang="en-US" altLang="ja-JP" sz="1600" dirty="0" smtClean="0">
              <a:latin typeface="+mn-ea"/>
            </a:endParaRPr>
          </a:p>
          <a:p>
            <a:pPr marL="0" indent="0">
              <a:buNone/>
            </a:pPr>
            <a:r>
              <a:rPr lang="en-US" altLang="ja-JP" sz="1600" dirty="0" smtClean="0">
                <a:latin typeface="+mn-ea"/>
                <a:hlinkClick r:id="rId8"/>
              </a:rPr>
              <a:t>http://news.mynavi.jp/articles/2012/07/30/lccmeal/index.html</a:t>
            </a:r>
            <a:endParaRPr lang="en-US" altLang="ja-JP" sz="1600" dirty="0" smtClean="0">
              <a:latin typeface="+mn-ea"/>
            </a:endParaRPr>
          </a:p>
          <a:p>
            <a:endParaRPr lang="en-US" altLang="ja-JP" sz="1600" dirty="0" smtClean="0">
              <a:latin typeface="+mn-ea"/>
            </a:endParaRPr>
          </a:p>
          <a:p>
            <a:endParaRPr lang="en-US" altLang="ja-JP" sz="1500" dirty="0" smtClean="0"/>
          </a:p>
          <a:p>
            <a:pPr marL="0" indent="0">
              <a:buNone/>
            </a:pPr>
            <a:endParaRPr lang="en-US" altLang="ja-JP" sz="1500" dirty="0"/>
          </a:p>
          <a:p>
            <a:pPr marL="0" indent="0">
              <a:buNone/>
            </a:pPr>
            <a:endParaRPr lang="en-US" altLang="ja-JP" sz="1500" dirty="0" smtClean="0"/>
          </a:p>
          <a:p>
            <a:pPr marL="0" indent="0">
              <a:buNone/>
            </a:pPr>
            <a:endParaRPr lang="en-US" altLang="ja-JP" dirty="0" smtClean="0"/>
          </a:p>
          <a:p>
            <a:pPr marL="0" indent="0">
              <a:buNone/>
            </a:pPr>
            <a:endParaRPr lang="en-US" altLang="ja-JP" dirty="0" smtClean="0"/>
          </a:p>
          <a:p>
            <a:endParaRPr kumimoji="1" lang="ja-JP" altLang="en-US" dirty="0"/>
          </a:p>
        </p:txBody>
      </p:sp>
      <p:sp>
        <p:nvSpPr>
          <p:cNvPr id="3" name="スライド番号プレースホルダー 2"/>
          <p:cNvSpPr>
            <a:spLocks noGrp="1"/>
          </p:cNvSpPr>
          <p:nvPr>
            <p:ph type="sldNum" sz="quarter" idx="12"/>
          </p:nvPr>
        </p:nvSpPr>
        <p:spPr>
          <a:xfrm>
            <a:off x="8507536" y="6301364"/>
            <a:ext cx="683339" cy="365125"/>
          </a:xfrm>
        </p:spPr>
        <p:txBody>
          <a:bodyPr/>
          <a:lstStyle/>
          <a:p>
            <a:fld id="{6267804B-5EAD-48EE-B1AF-55588CE4F7C5}" type="slidenum">
              <a:rPr kumimoji="1" lang="ja-JP" altLang="en-US" sz="2000" smtClean="0"/>
              <a:pPr/>
              <a:t>20</a:t>
            </a:fld>
            <a:endParaRPr kumimoji="1" lang="ja-JP" altLang="en-US" sz="2000" dirty="0"/>
          </a:p>
        </p:txBody>
      </p:sp>
    </p:spTree>
    <p:extLst>
      <p:ext uri="{BB962C8B-B14F-4D97-AF65-F5344CB8AC3E}">
        <p14:creationId xmlns:p14="http://schemas.microsoft.com/office/powerpoint/2010/main" xmlns="" val="421518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1.</a:t>
            </a:r>
            <a:r>
              <a:rPr lang="ja-JP" altLang="en-US" sz="4000" dirty="0"/>
              <a:t> </a:t>
            </a:r>
            <a:r>
              <a:rPr lang="en-US" altLang="ja-JP" sz="4000" dirty="0"/>
              <a:t>LCC</a:t>
            </a:r>
            <a:r>
              <a:rPr lang="ja-JP" altLang="en-US" sz="4000" dirty="0"/>
              <a:t>の概要</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smtClean="0"/>
              <a:t>はじめ</a:t>
            </a:r>
            <a:r>
              <a:rPr lang="ja-JP" altLang="en-US" sz="2800" dirty="0" smtClean="0"/>
              <a:t>に、</a:t>
            </a:r>
            <a:r>
              <a:rPr lang="en-US" altLang="ja-JP" sz="2800" dirty="0" smtClean="0"/>
              <a:t>LCC</a:t>
            </a:r>
            <a:r>
              <a:rPr lang="ja-JP" altLang="en-US" sz="2800" dirty="0" smtClean="0"/>
              <a:t>とは何を示すのか、また、日本にはどのような</a:t>
            </a:r>
            <a:r>
              <a:rPr lang="en-US" altLang="ja-JP" sz="2800" dirty="0" smtClean="0"/>
              <a:t>LCC</a:t>
            </a:r>
            <a:r>
              <a:rPr lang="ja-JP" altLang="en-US" sz="2800" dirty="0" smtClean="0"/>
              <a:t>が存在するのを述べる。</a:t>
            </a:r>
            <a:endParaRPr kumimoji="1" lang="ja-JP" altLang="en-US" sz="2800"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3</a:t>
            </a:fld>
            <a:endParaRPr kumimoji="1" lang="ja-JP" altLang="en-US" sz="2000" dirty="0"/>
          </a:p>
        </p:txBody>
      </p:sp>
    </p:spTree>
    <p:extLst>
      <p:ext uri="{BB962C8B-B14F-4D97-AF65-F5344CB8AC3E}">
        <p14:creationId xmlns:p14="http://schemas.microsoft.com/office/powerpoint/2010/main" xmlns="" val="342214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1012" y="459618"/>
            <a:ext cx="9601196" cy="1345431"/>
          </a:xfrm>
        </p:spPr>
        <p:txBody>
          <a:bodyPr>
            <a:normAutofit/>
          </a:bodyPr>
          <a:lstStyle/>
          <a:p>
            <a:r>
              <a:rPr lang="en-US" altLang="ja-JP" sz="4000" dirty="0"/>
              <a:t>1.1. LCC</a:t>
            </a:r>
            <a:r>
              <a:rPr lang="ja-JP" altLang="ja-JP" sz="4000" dirty="0"/>
              <a:t>の定義</a:t>
            </a:r>
            <a:br>
              <a:rPr lang="ja-JP" altLang="ja-JP" sz="4000" dirty="0"/>
            </a:br>
            <a:endParaRPr kumimoji="1" lang="ja-JP" altLang="en-US" sz="4000" dirty="0"/>
          </a:p>
        </p:txBody>
      </p:sp>
      <p:sp>
        <p:nvSpPr>
          <p:cNvPr id="3" name="コンテンツ プレースホルダー 2"/>
          <p:cNvSpPr>
            <a:spLocks noGrp="1"/>
          </p:cNvSpPr>
          <p:nvPr>
            <p:ph idx="1"/>
          </p:nvPr>
        </p:nvSpPr>
        <p:spPr>
          <a:xfrm>
            <a:off x="677334" y="1520043"/>
            <a:ext cx="8596668" cy="4521320"/>
          </a:xfrm>
        </p:spPr>
        <p:txBody>
          <a:bodyPr>
            <a:normAutofit/>
          </a:bodyPr>
          <a:lstStyle/>
          <a:p>
            <a:r>
              <a:rPr lang="en-US" altLang="ja-JP" sz="2200" dirty="0" smtClean="0"/>
              <a:t>LCC</a:t>
            </a:r>
            <a:r>
              <a:rPr lang="ja-JP" altLang="en-US" sz="2200" dirty="0" smtClean="0"/>
              <a:t>とは、</a:t>
            </a:r>
            <a:r>
              <a:rPr lang="ja-JP" altLang="ja-JP" sz="2200" dirty="0" smtClean="0"/>
              <a:t>ローコストキャリア（</a:t>
            </a:r>
            <a:r>
              <a:rPr lang="en-US" altLang="ja-JP" sz="2200" dirty="0" smtClean="0"/>
              <a:t>Low-Cost Carrier</a:t>
            </a:r>
            <a:r>
              <a:rPr lang="ja-JP" altLang="ja-JP" sz="2200" dirty="0" smtClean="0"/>
              <a:t>）の略称であり、格安航空会社のことを示す。</a:t>
            </a:r>
            <a:endParaRPr lang="en-US" altLang="ja-JP" sz="2200" dirty="0" smtClean="0"/>
          </a:p>
          <a:p>
            <a:r>
              <a:rPr lang="en-US" altLang="ja-JP" sz="2200" dirty="0" smtClean="0"/>
              <a:t>ANA</a:t>
            </a:r>
            <a:r>
              <a:rPr lang="ja-JP" altLang="ja-JP" sz="2200" dirty="0" smtClean="0"/>
              <a:t>や</a:t>
            </a:r>
            <a:r>
              <a:rPr lang="en-US" altLang="ja-JP" sz="2200" dirty="0" smtClean="0"/>
              <a:t>JAL</a:t>
            </a:r>
            <a:r>
              <a:rPr lang="ja-JP" altLang="ja-JP" sz="2200" dirty="0" smtClean="0"/>
              <a:t>といった既存の大手エアラインなどとは異なり、効率の向上によって航空運賃が非常に格安に設定され、簡素化された航空輸送サービスを提供する航空会社である </a:t>
            </a:r>
            <a:r>
              <a:rPr lang="en-US" altLang="ja-JP" sz="2200" dirty="0" smtClean="0"/>
              <a:t>[Web LCC]</a:t>
            </a:r>
            <a:r>
              <a:rPr lang="ja-JP" altLang="ja-JP" sz="2200" dirty="0" err="1" smtClean="0"/>
              <a:t>。</a:t>
            </a:r>
            <a:endParaRPr lang="ja-JP" altLang="ja-JP" sz="2200" dirty="0" smtClean="0"/>
          </a:p>
          <a:p>
            <a:r>
              <a:rPr lang="ja-JP" altLang="ja-JP" sz="2200" dirty="0" smtClean="0"/>
              <a:t>日本ではまだあまり普及していないが、欧米やアジア各国では多くの</a:t>
            </a:r>
            <a:r>
              <a:rPr lang="en-US" altLang="ja-JP" sz="2200" dirty="0" smtClean="0"/>
              <a:t>LCC</a:t>
            </a:r>
            <a:r>
              <a:rPr lang="ja-JP" altLang="ja-JP" sz="2200" dirty="0" err="1" smtClean="0"/>
              <a:t>が存</a:t>
            </a:r>
            <a:r>
              <a:rPr lang="ja-JP" altLang="ja-JP" sz="2200" dirty="0" smtClean="0"/>
              <a:t>在し、激しい競争を展開している。</a:t>
            </a:r>
            <a:r>
              <a:rPr lang="en-US" altLang="ja-JP" sz="2200" dirty="0" smtClean="0"/>
              <a:t>2012</a:t>
            </a:r>
            <a:r>
              <a:rPr lang="ja-JP" altLang="ja-JP" sz="2200" dirty="0" smtClean="0"/>
              <a:t>年には、日系の航空会社としては初の正式な</a:t>
            </a:r>
            <a:r>
              <a:rPr lang="en-US" altLang="ja-JP" sz="2200" dirty="0" smtClean="0"/>
              <a:t>LCC</a:t>
            </a:r>
            <a:r>
              <a:rPr lang="ja-JP" altLang="ja-JP" sz="2200" dirty="0" smtClean="0"/>
              <a:t>となる</a:t>
            </a:r>
            <a:r>
              <a:rPr lang="en-US" altLang="ja-JP" sz="2200" dirty="0" smtClean="0"/>
              <a:t>Peach</a:t>
            </a:r>
            <a:r>
              <a:rPr lang="ja-JP" altLang="ja-JP" sz="2200" dirty="0" smtClean="0"/>
              <a:t>が就航した </a:t>
            </a:r>
            <a:r>
              <a:rPr lang="en-US" altLang="ja-JP" sz="2200" dirty="0" smtClean="0"/>
              <a:t>[Wiki </a:t>
            </a:r>
            <a:r>
              <a:rPr lang="ja-JP" altLang="ja-JP" sz="2200" dirty="0" smtClean="0"/>
              <a:t>格安航空</a:t>
            </a:r>
            <a:r>
              <a:rPr lang="en-US" altLang="ja-JP" sz="2200" dirty="0" smtClean="0"/>
              <a:t>]</a:t>
            </a:r>
            <a:r>
              <a:rPr lang="ja-JP" altLang="ja-JP" sz="2200" dirty="0" err="1" smtClean="0"/>
              <a:t>。</a:t>
            </a:r>
            <a:endParaRPr lang="en-US" altLang="ja-JP" sz="2200" dirty="0" smtClean="0"/>
          </a:p>
          <a:p>
            <a:pPr marL="0" indent="0">
              <a:buNone/>
            </a:pPr>
            <a:r>
              <a:rPr kumimoji="1" lang="ja-JP" altLang="en-US" sz="2200" dirty="0"/>
              <a:t>　</a:t>
            </a:r>
            <a:r>
              <a:rPr kumimoji="1" lang="ja-JP" altLang="en-US" sz="2200" dirty="0" smtClean="0"/>
              <a:t>　→</a:t>
            </a:r>
            <a:r>
              <a:rPr lang="ja-JP" altLang="en-US" sz="2200" dirty="0" smtClean="0"/>
              <a:t>次の項目で日本で就航している</a:t>
            </a:r>
            <a:r>
              <a:rPr lang="en-US" altLang="ja-JP" sz="2200" dirty="0" smtClean="0"/>
              <a:t>LCC3</a:t>
            </a:r>
            <a:r>
              <a:rPr lang="ja-JP" altLang="en-US" sz="2200" dirty="0" smtClean="0"/>
              <a:t>社を</a:t>
            </a:r>
            <a:r>
              <a:rPr lang="ja-JP" altLang="en-US" sz="2200" dirty="0" smtClean="0"/>
              <a:t>取り上げる。</a:t>
            </a:r>
            <a:endParaRPr kumimoji="1" lang="ja-JP" altLang="en-US" sz="2200"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4</a:t>
            </a:fld>
            <a:endParaRPr kumimoji="1" lang="ja-JP" altLang="en-US" sz="2000" dirty="0"/>
          </a:p>
        </p:txBody>
      </p:sp>
    </p:spTree>
    <p:extLst>
      <p:ext uri="{BB962C8B-B14F-4D97-AF65-F5344CB8AC3E}">
        <p14:creationId xmlns:p14="http://schemas.microsoft.com/office/powerpoint/2010/main" xmlns="" val="343041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98764"/>
            <a:ext cx="8596668" cy="1009402"/>
          </a:xfrm>
        </p:spPr>
        <p:txBody>
          <a:bodyPr>
            <a:normAutofit fontScale="90000"/>
          </a:bodyPr>
          <a:lstStyle/>
          <a:p>
            <a:r>
              <a:rPr lang="en-US" altLang="ja-JP" sz="4400" dirty="0" smtClean="0"/>
              <a:t>1.2. </a:t>
            </a:r>
            <a:r>
              <a:rPr lang="en-US" altLang="ja-JP" sz="4400" dirty="0"/>
              <a:t>Peach</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a:xfrm>
            <a:off x="677333" y="1508166"/>
            <a:ext cx="8941679" cy="4533197"/>
          </a:xfrm>
        </p:spPr>
        <p:txBody>
          <a:bodyPr>
            <a:normAutofit fontScale="92500" lnSpcReduction="10000"/>
          </a:bodyPr>
          <a:lstStyle/>
          <a:p>
            <a:r>
              <a:rPr lang="en-US" altLang="ja-JP" sz="2400" dirty="0" smtClean="0">
                <a:solidFill>
                  <a:schemeClr val="tx1"/>
                </a:solidFill>
              </a:rPr>
              <a:t>Peach</a:t>
            </a:r>
            <a:r>
              <a:rPr lang="ja-JP" altLang="ja-JP" sz="2400" dirty="0" smtClean="0">
                <a:solidFill>
                  <a:schemeClr val="tx1"/>
                </a:solidFill>
              </a:rPr>
              <a:t>・</a:t>
            </a:r>
            <a:r>
              <a:rPr lang="en-US" altLang="ja-JP" sz="2400" dirty="0">
                <a:solidFill>
                  <a:schemeClr val="tx1"/>
                </a:solidFill>
              </a:rPr>
              <a:t>Aviation</a:t>
            </a:r>
            <a:r>
              <a:rPr lang="ja-JP" altLang="ja-JP" sz="2400" dirty="0">
                <a:solidFill>
                  <a:schemeClr val="tx1"/>
                </a:solidFill>
                <a:latin typeface="+mn-ea"/>
              </a:rPr>
              <a:t>株式会社（ピーチ航空）は、</a:t>
            </a:r>
            <a:r>
              <a:rPr lang="en-US" altLang="ja-JP" sz="2400" dirty="0" err="1" smtClean="0">
                <a:solidFill>
                  <a:schemeClr val="tx1"/>
                </a:solidFill>
                <a:latin typeface="+mn-ea"/>
              </a:rPr>
              <a:t>関西国際</a:t>
            </a:r>
            <a:r>
              <a:rPr lang="ja-JP" altLang="en-US" sz="2400" dirty="0" smtClean="0">
                <a:solidFill>
                  <a:schemeClr val="tx1"/>
                </a:solidFill>
                <a:latin typeface="+mn-ea"/>
              </a:rPr>
              <a:t>空港</a:t>
            </a:r>
            <a:r>
              <a:rPr lang="ja-JP" altLang="ja-JP" sz="2400" dirty="0" smtClean="0">
                <a:solidFill>
                  <a:schemeClr val="tx1"/>
                </a:solidFill>
                <a:latin typeface="+mn-ea"/>
              </a:rPr>
              <a:t>を</a:t>
            </a:r>
            <a:r>
              <a:rPr lang="ja-JP" altLang="ja-JP" sz="2400" dirty="0">
                <a:solidFill>
                  <a:schemeClr val="tx1"/>
                </a:solidFill>
                <a:latin typeface="+mn-ea"/>
              </a:rPr>
              <a:t>拠点とする</a:t>
            </a:r>
            <a:r>
              <a:rPr lang="en-US" altLang="ja-JP" sz="2400" dirty="0" err="1" smtClean="0">
                <a:solidFill>
                  <a:schemeClr val="tx1"/>
                </a:solidFill>
                <a:latin typeface="+mn-ea"/>
              </a:rPr>
              <a:t>格安航空</a:t>
            </a:r>
            <a:r>
              <a:rPr lang="ja-JP" altLang="en-US" sz="2400" dirty="0" smtClean="0">
                <a:solidFill>
                  <a:schemeClr val="tx1"/>
                </a:solidFill>
                <a:latin typeface="+mn-ea"/>
              </a:rPr>
              <a:t>会社</a:t>
            </a:r>
            <a:r>
              <a:rPr lang="ja-JP" altLang="ja-JP" sz="2400" dirty="0" smtClean="0">
                <a:solidFill>
                  <a:schemeClr val="tx1"/>
                </a:solidFill>
                <a:latin typeface="+mn-ea"/>
              </a:rPr>
              <a:t>で</a:t>
            </a:r>
            <a:r>
              <a:rPr lang="ja-JP" altLang="ja-JP" sz="2400" dirty="0">
                <a:solidFill>
                  <a:schemeClr val="tx1"/>
                </a:solidFill>
                <a:latin typeface="+mn-ea"/>
              </a:rPr>
              <a:t>ある。</a:t>
            </a:r>
            <a:r>
              <a:rPr lang="en-US" altLang="ja-JP" sz="2400" dirty="0">
                <a:solidFill>
                  <a:schemeClr val="tx1"/>
                </a:solidFill>
              </a:rPr>
              <a:t>2011</a:t>
            </a:r>
            <a:r>
              <a:rPr lang="ja-JP" altLang="ja-JP" sz="2400" dirty="0">
                <a:solidFill>
                  <a:schemeClr val="tx1"/>
                </a:solidFill>
                <a:latin typeface="+mn-ea"/>
              </a:rPr>
              <a:t>年</a:t>
            </a:r>
            <a:r>
              <a:rPr lang="en-US" altLang="ja-JP" sz="2400" dirty="0">
                <a:solidFill>
                  <a:schemeClr val="tx1"/>
                </a:solidFill>
              </a:rPr>
              <a:t>2</a:t>
            </a:r>
            <a:r>
              <a:rPr lang="ja-JP" altLang="ja-JP" sz="2400" dirty="0">
                <a:solidFill>
                  <a:schemeClr val="tx1"/>
                </a:solidFill>
                <a:latin typeface="+mn-ea"/>
              </a:rPr>
              <a:t>月設立、</a:t>
            </a:r>
            <a:r>
              <a:rPr lang="en-US" altLang="ja-JP" sz="2400" dirty="0">
                <a:solidFill>
                  <a:schemeClr val="tx1"/>
                </a:solidFill>
              </a:rPr>
              <a:t>2012</a:t>
            </a:r>
            <a:r>
              <a:rPr lang="ja-JP" altLang="ja-JP" sz="2400" dirty="0">
                <a:solidFill>
                  <a:schemeClr val="tx1"/>
                </a:solidFill>
                <a:latin typeface="+mn-ea"/>
              </a:rPr>
              <a:t>年</a:t>
            </a:r>
            <a:r>
              <a:rPr lang="en-US" altLang="ja-JP" sz="2400" dirty="0">
                <a:solidFill>
                  <a:schemeClr val="tx1"/>
                </a:solidFill>
              </a:rPr>
              <a:t>3</a:t>
            </a:r>
            <a:r>
              <a:rPr lang="ja-JP" altLang="ja-JP" sz="2400" dirty="0">
                <a:solidFill>
                  <a:schemeClr val="tx1"/>
                </a:solidFill>
                <a:latin typeface="+mn-ea"/>
              </a:rPr>
              <a:t>月</a:t>
            </a:r>
            <a:r>
              <a:rPr lang="en-US" altLang="ja-JP" sz="2400" dirty="0">
                <a:solidFill>
                  <a:schemeClr val="tx1"/>
                </a:solidFill>
              </a:rPr>
              <a:t>1</a:t>
            </a:r>
            <a:r>
              <a:rPr lang="ja-JP" altLang="ja-JP" sz="2400" dirty="0">
                <a:solidFill>
                  <a:schemeClr val="tx1"/>
                </a:solidFill>
                <a:latin typeface="+mn-ea"/>
              </a:rPr>
              <a:t>日より就航した。ブランド名を</a:t>
            </a:r>
            <a:r>
              <a:rPr lang="en-US" altLang="ja-JP" sz="2400" dirty="0">
                <a:solidFill>
                  <a:schemeClr val="tx1"/>
                </a:solidFill>
              </a:rPr>
              <a:t>Peach</a:t>
            </a:r>
            <a:r>
              <a:rPr lang="ja-JP" altLang="ja-JP" sz="2400" dirty="0">
                <a:solidFill>
                  <a:schemeClr val="tx1"/>
                </a:solidFill>
                <a:latin typeface="+mn-ea"/>
              </a:rPr>
              <a:t>（ピーチ）としており</a:t>
            </a:r>
            <a:r>
              <a:rPr lang="ja-JP" altLang="ja-JP" sz="2400" dirty="0" smtClean="0">
                <a:solidFill>
                  <a:schemeClr val="tx1"/>
                </a:solidFill>
                <a:latin typeface="+mn-ea"/>
              </a:rPr>
              <a:t>、</a:t>
            </a:r>
            <a:r>
              <a:rPr lang="ja-JP" altLang="en-US" sz="2400" dirty="0">
                <a:solidFill>
                  <a:schemeClr val="tx1"/>
                </a:solidFill>
                <a:latin typeface="+mn-ea"/>
              </a:rPr>
              <a:t>桃色</a:t>
            </a:r>
            <a:r>
              <a:rPr lang="ja-JP" altLang="ja-JP" sz="2400" dirty="0" smtClean="0">
                <a:solidFill>
                  <a:schemeClr val="tx1"/>
                </a:solidFill>
                <a:latin typeface="+mn-ea"/>
              </a:rPr>
              <a:t>と</a:t>
            </a:r>
            <a:r>
              <a:rPr lang="ja-JP" altLang="en-US" sz="2400" dirty="0">
                <a:solidFill>
                  <a:schemeClr val="tx1"/>
                </a:solidFill>
                <a:latin typeface="+mn-ea"/>
              </a:rPr>
              <a:t>紫</a:t>
            </a:r>
            <a:r>
              <a:rPr lang="ja-JP" altLang="ja-JP" sz="2400" dirty="0" smtClean="0">
                <a:solidFill>
                  <a:schemeClr val="tx1"/>
                </a:solidFill>
                <a:latin typeface="+mn-ea"/>
              </a:rPr>
              <a:t>の</a:t>
            </a:r>
            <a:r>
              <a:rPr lang="ja-JP" altLang="ja-JP" sz="2400" dirty="0">
                <a:solidFill>
                  <a:schemeClr val="tx1"/>
                </a:solidFill>
                <a:latin typeface="+mn-ea"/>
              </a:rPr>
              <a:t>中間色であるフクシア色を基調にした</a:t>
            </a:r>
            <a:r>
              <a:rPr lang="en-US" altLang="ja-JP" sz="2400" dirty="0" err="1">
                <a:solidFill>
                  <a:schemeClr val="tx1"/>
                </a:solidFill>
                <a:latin typeface="+mn-ea"/>
              </a:rPr>
              <a:t>デザイン</a:t>
            </a:r>
            <a:r>
              <a:rPr lang="ja-JP" altLang="ja-JP" sz="2400" dirty="0">
                <a:solidFill>
                  <a:schemeClr val="tx1"/>
                </a:solidFill>
                <a:latin typeface="+mn-ea"/>
              </a:rPr>
              <a:t>が特徴的である</a:t>
            </a:r>
            <a:r>
              <a:rPr lang="en-US" altLang="ja-JP" sz="2400" dirty="0">
                <a:solidFill>
                  <a:schemeClr val="tx1"/>
                </a:solidFill>
                <a:latin typeface="+mn-ea"/>
              </a:rPr>
              <a:t>[</a:t>
            </a:r>
            <a:r>
              <a:rPr lang="en-US" altLang="ja-JP" sz="2400" dirty="0">
                <a:solidFill>
                  <a:schemeClr val="tx1"/>
                </a:solidFill>
              </a:rPr>
              <a:t>Wiki Peach]</a:t>
            </a:r>
            <a:r>
              <a:rPr lang="ja-JP" altLang="ja-JP" sz="2400" dirty="0" err="1">
                <a:solidFill>
                  <a:schemeClr val="tx1"/>
                </a:solidFill>
              </a:rPr>
              <a:t>。</a:t>
            </a:r>
            <a:endParaRPr lang="ja-JP" altLang="ja-JP" sz="2400" dirty="0">
              <a:solidFill>
                <a:schemeClr val="tx1"/>
              </a:solidFill>
            </a:endParaRPr>
          </a:p>
          <a:p>
            <a:r>
              <a:rPr lang="en-US" altLang="ja-JP" sz="2400" dirty="0">
                <a:solidFill>
                  <a:schemeClr val="tx1"/>
                </a:solidFill>
              </a:rPr>
              <a:t>ANA</a:t>
            </a:r>
            <a:r>
              <a:rPr lang="ja-JP" altLang="ja-JP" sz="2400" dirty="0">
                <a:solidFill>
                  <a:schemeClr val="tx1"/>
                </a:solidFill>
                <a:latin typeface="+mn-ea"/>
              </a:rPr>
              <a:t>が</a:t>
            </a:r>
            <a:r>
              <a:rPr lang="en-US" altLang="ja-JP" sz="2400" dirty="0">
                <a:solidFill>
                  <a:schemeClr val="tx1"/>
                </a:solidFill>
              </a:rPr>
              <a:t>35%</a:t>
            </a:r>
            <a:r>
              <a:rPr lang="ja-JP" altLang="ja-JP" sz="2400" dirty="0">
                <a:solidFill>
                  <a:schemeClr val="tx1"/>
                </a:solidFill>
                <a:latin typeface="+mn-ea"/>
              </a:rPr>
              <a:t>超を出資しているため、</a:t>
            </a:r>
            <a:r>
              <a:rPr lang="en-US" altLang="ja-JP" sz="2400" dirty="0">
                <a:solidFill>
                  <a:schemeClr val="tx1"/>
                </a:solidFill>
              </a:rPr>
              <a:t>ANA</a:t>
            </a:r>
            <a:r>
              <a:rPr lang="ja-JP" altLang="ja-JP" sz="2400" dirty="0">
                <a:solidFill>
                  <a:schemeClr val="tx1"/>
                </a:solidFill>
                <a:latin typeface="+mn-ea"/>
              </a:rPr>
              <a:t>系列の</a:t>
            </a:r>
            <a:r>
              <a:rPr lang="en-US" altLang="ja-JP" sz="2400" dirty="0">
                <a:solidFill>
                  <a:schemeClr val="tx1"/>
                </a:solidFill>
              </a:rPr>
              <a:t>LCC</a:t>
            </a:r>
            <a:r>
              <a:rPr lang="ja-JP" altLang="ja-JP" sz="2400" dirty="0">
                <a:solidFill>
                  <a:schemeClr val="tx1"/>
                </a:solidFill>
                <a:latin typeface="+mn-ea"/>
              </a:rPr>
              <a:t>として扱われるが、経営や事業戦略は分離しており、独自のブランドを確立している </a:t>
            </a:r>
            <a:r>
              <a:rPr lang="en-US" altLang="ja-JP" sz="2400" dirty="0">
                <a:solidFill>
                  <a:schemeClr val="tx1"/>
                </a:solidFill>
                <a:latin typeface="+mn-ea"/>
              </a:rPr>
              <a:t>[</a:t>
            </a:r>
            <a:r>
              <a:rPr lang="ja-JP" altLang="ja-JP" sz="2400" dirty="0">
                <a:solidFill>
                  <a:schemeClr val="tx1"/>
                </a:solidFill>
              </a:rPr>
              <a:t>秋元</a:t>
            </a:r>
            <a:r>
              <a:rPr lang="en-US" altLang="ja-JP" sz="2400" dirty="0">
                <a:solidFill>
                  <a:schemeClr val="tx1"/>
                </a:solidFill>
              </a:rPr>
              <a:t> 02</a:t>
            </a:r>
            <a:r>
              <a:rPr lang="en-US" altLang="ja-JP" sz="2400" dirty="0">
                <a:solidFill>
                  <a:schemeClr val="tx1"/>
                </a:solidFill>
                <a:latin typeface="+mn-ea"/>
              </a:rPr>
              <a:t>]</a:t>
            </a:r>
            <a:r>
              <a:rPr lang="ja-JP" altLang="ja-JP" sz="2400" dirty="0" err="1" smtClean="0">
                <a:solidFill>
                  <a:schemeClr val="tx1"/>
                </a:solidFill>
                <a:latin typeface="+mn-ea"/>
              </a:rPr>
              <a:t>。</a:t>
            </a:r>
            <a:r>
              <a:rPr lang="ja-JP" altLang="en-US" sz="2400" dirty="0" smtClean="0">
                <a:solidFill>
                  <a:schemeClr val="tx1"/>
                </a:solidFill>
                <a:latin typeface="+mn-ea"/>
              </a:rPr>
              <a:t>また、</a:t>
            </a:r>
            <a:r>
              <a:rPr lang="ja-JP" altLang="ja-JP" sz="2400" dirty="0" smtClean="0">
                <a:solidFill>
                  <a:schemeClr val="tx1"/>
                </a:solidFill>
                <a:latin typeface="+mn-ea"/>
              </a:rPr>
              <a:t>コードシェア</a:t>
            </a:r>
            <a:r>
              <a:rPr lang="ja-JP" altLang="ja-JP" sz="2400" baseline="30000" dirty="0">
                <a:solidFill>
                  <a:schemeClr val="tx1"/>
                </a:solidFill>
                <a:latin typeface="+mn-ea"/>
              </a:rPr>
              <a:t>※</a:t>
            </a:r>
            <a:r>
              <a:rPr lang="ja-JP" altLang="ja-JP" sz="2400" dirty="0">
                <a:solidFill>
                  <a:schemeClr val="tx1"/>
                </a:solidFill>
                <a:latin typeface="+mn-ea"/>
              </a:rPr>
              <a:t>などを行っていない</a:t>
            </a:r>
            <a:r>
              <a:rPr lang="ja-JP" altLang="ja-JP" sz="2400" dirty="0" smtClean="0">
                <a:solidFill>
                  <a:schemeClr val="tx1"/>
                </a:solidFill>
                <a:latin typeface="+mn-ea"/>
              </a:rPr>
              <a:t>ため</a:t>
            </a:r>
            <a:r>
              <a:rPr lang="en-US" altLang="ja-JP" sz="2400" dirty="0" smtClean="0">
                <a:solidFill>
                  <a:schemeClr val="tx1"/>
                </a:solidFill>
              </a:rPr>
              <a:t>ANA</a:t>
            </a:r>
            <a:r>
              <a:rPr lang="ja-JP" altLang="en-US" sz="2400" dirty="0" smtClean="0">
                <a:solidFill>
                  <a:schemeClr val="tx1"/>
                </a:solidFill>
              </a:rPr>
              <a:t>の</a:t>
            </a:r>
            <a:r>
              <a:rPr lang="en-US" altLang="ja-JP" sz="2400" dirty="0" smtClean="0">
                <a:solidFill>
                  <a:schemeClr val="tx1"/>
                </a:solidFill>
              </a:rPr>
              <a:t>WEB</a:t>
            </a:r>
            <a:r>
              <a:rPr lang="ja-JP" altLang="ja-JP" sz="2400" dirty="0" smtClean="0">
                <a:solidFill>
                  <a:schemeClr val="tx1"/>
                </a:solidFill>
                <a:latin typeface="+mn-ea"/>
              </a:rPr>
              <a:t>サイト</a:t>
            </a:r>
            <a:r>
              <a:rPr lang="ja-JP" altLang="ja-JP" sz="2400" dirty="0">
                <a:solidFill>
                  <a:schemeClr val="tx1"/>
                </a:solidFill>
                <a:latin typeface="+mn-ea"/>
              </a:rPr>
              <a:t>で</a:t>
            </a:r>
            <a:r>
              <a:rPr lang="ja-JP" altLang="ja-JP" sz="2400" dirty="0" smtClean="0">
                <a:solidFill>
                  <a:schemeClr val="tx1"/>
                </a:solidFill>
                <a:latin typeface="+mn-ea"/>
              </a:rPr>
              <a:t>の</a:t>
            </a:r>
            <a:r>
              <a:rPr lang="en-US" altLang="ja-JP" sz="2400" dirty="0" smtClean="0">
                <a:solidFill>
                  <a:schemeClr val="tx1"/>
                </a:solidFill>
              </a:rPr>
              <a:t>Peach</a:t>
            </a:r>
            <a:r>
              <a:rPr lang="ja-JP" altLang="ja-JP" sz="2400" dirty="0" smtClean="0">
                <a:solidFill>
                  <a:schemeClr val="tx1"/>
                </a:solidFill>
                <a:latin typeface="+mn-ea"/>
              </a:rPr>
              <a:t>便</a:t>
            </a:r>
            <a:r>
              <a:rPr lang="ja-JP" altLang="ja-JP" sz="2400" dirty="0">
                <a:solidFill>
                  <a:schemeClr val="tx1"/>
                </a:solidFill>
                <a:latin typeface="+mn-ea"/>
              </a:rPr>
              <a:t>の予約をすることなどはできない </a:t>
            </a:r>
            <a:r>
              <a:rPr lang="en-US" altLang="ja-JP" sz="2400" dirty="0" smtClean="0">
                <a:solidFill>
                  <a:schemeClr val="tx1"/>
                </a:solidFill>
                <a:latin typeface="+mn-ea"/>
              </a:rPr>
              <a:t>[</a:t>
            </a:r>
            <a:r>
              <a:rPr lang="en-US" altLang="ja-JP" sz="2400" dirty="0" smtClean="0">
                <a:solidFill>
                  <a:schemeClr val="tx1"/>
                </a:solidFill>
              </a:rPr>
              <a:t>Web Peach</a:t>
            </a:r>
            <a:r>
              <a:rPr lang="en-US" altLang="ja-JP" sz="2400" dirty="0" smtClean="0">
                <a:solidFill>
                  <a:schemeClr val="tx1"/>
                </a:solidFill>
                <a:latin typeface="+mj-ea"/>
                <a:ea typeface="+mj-ea"/>
              </a:rPr>
              <a:t>]</a:t>
            </a:r>
            <a:r>
              <a:rPr lang="ja-JP" altLang="en-US" sz="2400" dirty="0" err="1" smtClean="0">
                <a:solidFill>
                  <a:schemeClr val="tx1"/>
                </a:solidFill>
                <a:latin typeface="+mj-ea"/>
                <a:ea typeface="+mj-ea"/>
              </a:rPr>
              <a:t>。</a:t>
            </a:r>
            <a:endParaRPr lang="en-US" altLang="ja-JP" sz="2400" dirty="0" smtClean="0">
              <a:solidFill>
                <a:schemeClr val="tx1"/>
              </a:solidFill>
              <a:latin typeface="+mn-ea"/>
            </a:endParaRPr>
          </a:p>
          <a:p>
            <a:pPr marL="0" indent="0">
              <a:buNone/>
            </a:pPr>
            <a:r>
              <a:rPr lang="ja-JP" altLang="en-US" dirty="0" smtClean="0">
                <a:solidFill>
                  <a:schemeClr val="tx1"/>
                </a:solidFill>
                <a:latin typeface="+mn-ea"/>
              </a:rPr>
              <a:t>　</a:t>
            </a:r>
            <a:r>
              <a:rPr lang="ja-JP" altLang="ja-JP" sz="1700" dirty="0" smtClean="0">
                <a:solidFill>
                  <a:schemeClr val="tx1"/>
                </a:solidFill>
                <a:latin typeface="+mn-ea"/>
              </a:rPr>
              <a:t>※</a:t>
            </a:r>
            <a:r>
              <a:rPr lang="ja-JP" altLang="ja-JP" sz="1700" dirty="0">
                <a:solidFill>
                  <a:schemeClr val="tx1"/>
                </a:solidFill>
                <a:latin typeface="+mn-ea"/>
              </a:rPr>
              <a:t>コードシェアとは、ある航空会社の運航便に複数の航空会社</a:t>
            </a:r>
            <a:r>
              <a:rPr lang="ja-JP" altLang="ja-JP" sz="1700" dirty="0" smtClean="0">
                <a:solidFill>
                  <a:schemeClr val="tx1"/>
                </a:solidFill>
                <a:latin typeface="+mn-ea"/>
              </a:rPr>
              <a:t>が</a:t>
            </a:r>
            <a:endParaRPr lang="en-US" altLang="ja-JP" sz="1700" dirty="0" smtClean="0">
              <a:solidFill>
                <a:schemeClr val="tx1"/>
              </a:solidFill>
              <a:latin typeface="+mn-ea"/>
            </a:endParaRPr>
          </a:p>
          <a:p>
            <a:pPr marL="0" indent="0">
              <a:buNone/>
            </a:pPr>
            <a:r>
              <a:rPr lang="en-US" altLang="ja-JP" sz="1700" dirty="0">
                <a:solidFill>
                  <a:schemeClr val="tx1"/>
                </a:solidFill>
                <a:latin typeface="+mn-ea"/>
              </a:rPr>
              <a:t> </a:t>
            </a:r>
            <a:r>
              <a:rPr lang="en-US" altLang="ja-JP" sz="1700" dirty="0" smtClean="0">
                <a:solidFill>
                  <a:schemeClr val="tx1"/>
                </a:solidFill>
                <a:latin typeface="+mn-ea"/>
              </a:rPr>
              <a:t>   </a:t>
            </a:r>
            <a:r>
              <a:rPr lang="ja-JP" altLang="ja-JP" sz="1700" dirty="0" smtClean="0">
                <a:solidFill>
                  <a:schemeClr val="tx1"/>
                </a:solidFill>
                <a:latin typeface="+mn-ea"/>
              </a:rPr>
              <a:t>自社</a:t>
            </a:r>
            <a:r>
              <a:rPr lang="ja-JP" altLang="ja-JP" sz="1700" dirty="0">
                <a:solidFill>
                  <a:schemeClr val="tx1"/>
                </a:solidFill>
                <a:latin typeface="+mn-ea"/>
              </a:rPr>
              <a:t>の</a:t>
            </a:r>
            <a:r>
              <a:rPr lang="ja-JP" altLang="ja-JP" sz="1700" dirty="0" smtClean="0">
                <a:solidFill>
                  <a:schemeClr val="tx1"/>
                </a:solidFill>
                <a:latin typeface="+mn-ea"/>
              </a:rPr>
              <a:t>便名（</a:t>
            </a:r>
            <a:r>
              <a:rPr lang="ja-JP" altLang="ja-JP" sz="1700" dirty="0">
                <a:solidFill>
                  <a:schemeClr val="tx1"/>
                </a:solidFill>
                <a:latin typeface="+mn-ea"/>
              </a:rPr>
              <a:t>コード）</a:t>
            </a:r>
            <a:r>
              <a:rPr lang="ja-JP" altLang="ja-JP" sz="1700" dirty="0" smtClean="0">
                <a:solidFill>
                  <a:schemeClr val="tx1"/>
                </a:solidFill>
                <a:latin typeface="+mn-ea"/>
              </a:rPr>
              <a:t>を付けて</a:t>
            </a:r>
            <a:r>
              <a:rPr lang="ja-JP" altLang="ja-JP" sz="1700" dirty="0">
                <a:solidFill>
                  <a:schemeClr val="tx1"/>
                </a:solidFill>
                <a:latin typeface="+mn-ea"/>
              </a:rPr>
              <a:t>運航することを示す</a:t>
            </a:r>
            <a:r>
              <a:rPr lang="ja-JP" altLang="ja-JP" sz="1700" dirty="0" smtClean="0">
                <a:solidFill>
                  <a:schemeClr val="tx1"/>
                </a:solidFill>
                <a:latin typeface="+mn-ea"/>
              </a:rPr>
              <a:t>。</a:t>
            </a:r>
            <a:endParaRPr lang="en-US" altLang="ja-JP" sz="1700" dirty="0" smtClean="0">
              <a:solidFill>
                <a:schemeClr val="tx1"/>
              </a:solidFill>
              <a:latin typeface="+mn-ea"/>
            </a:endParaRPr>
          </a:p>
          <a:p>
            <a:pPr marL="0" indent="0">
              <a:buNone/>
            </a:pPr>
            <a:r>
              <a:rPr lang="en-US" altLang="ja-JP" sz="1700" dirty="0">
                <a:solidFill>
                  <a:schemeClr val="tx1"/>
                </a:solidFill>
                <a:latin typeface="+mn-ea"/>
              </a:rPr>
              <a:t> </a:t>
            </a:r>
            <a:r>
              <a:rPr lang="en-US" altLang="ja-JP" sz="1700" dirty="0" smtClean="0">
                <a:solidFill>
                  <a:schemeClr val="tx1"/>
                </a:solidFill>
                <a:latin typeface="+mn-ea"/>
              </a:rPr>
              <a:t>   </a:t>
            </a:r>
            <a:r>
              <a:rPr lang="ja-JP" altLang="ja-JP" sz="1700" dirty="0" smtClean="0">
                <a:solidFill>
                  <a:schemeClr val="tx1"/>
                </a:solidFill>
                <a:latin typeface="+mn-ea"/>
              </a:rPr>
              <a:t>共同</a:t>
            </a:r>
            <a:r>
              <a:rPr lang="ja-JP" altLang="ja-JP" sz="1700" dirty="0">
                <a:solidFill>
                  <a:schemeClr val="tx1"/>
                </a:solidFill>
                <a:latin typeface="+mn-ea"/>
              </a:rPr>
              <a:t>運航や路線提携とも</a:t>
            </a:r>
            <a:r>
              <a:rPr lang="ja-JP" altLang="ja-JP" sz="1700" dirty="0" smtClean="0">
                <a:solidFill>
                  <a:schemeClr val="tx1"/>
                </a:solidFill>
                <a:latin typeface="+mn-ea"/>
              </a:rPr>
              <a:t>いう</a:t>
            </a:r>
            <a:r>
              <a:rPr lang="en-US" altLang="ja-JP" sz="1700" dirty="0" smtClean="0">
                <a:solidFill>
                  <a:schemeClr val="tx1"/>
                </a:solidFill>
                <a:latin typeface="+mn-ea"/>
              </a:rPr>
              <a:t> [</a:t>
            </a:r>
            <a:r>
              <a:rPr lang="en-US" altLang="ja-JP" sz="1700" dirty="0" smtClean="0">
                <a:solidFill>
                  <a:schemeClr val="tx1"/>
                </a:solidFill>
              </a:rPr>
              <a:t>Web</a:t>
            </a:r>
            <a:r>
              <a:rPr lang="en-US" altLang="ja-JP" sz="1700" dirty="0" smtClean="0">
                <a:solidFill>
                  <a:schemeClr val="tx1"/>
                </a:solidFill>
                <a:latin typeface="+mn-ea"/>
              </a:rPr>
              <a:t> </a:t>
            </a:r>
            <a:r>
              <a:rPr lang="ja-JP" altLang="ja-JP" sz="1700" dirty="0" smtClean="0">
                <a:solidFill>
                  <a:schemeClr val="tx1"/>
                </a:solidFill>
                <a:latin typeface="+mn-ea"/>
              </a:rPr>
              <a:t>辞書</a:t>
            </a:r>
            <a:r>
              <a:rPr lang="en-US" altLang="ja-JP" sz="1700" dirty="0">
                <a:solidFill>
                  <a:schemeClr val="tx1"/>
                </a:solidFill>
                <a:latin typeface="+mn-ea"/>
              </a:rPr>
              <a:t>1</a:t>
            </a:r>
            <a:r>
              <a:rPr lang="en-US" altLang="ja-JP" sz="1700" dirty="0" smtClean="0">
                <a:solidFill>
                  <a:schemeClr val="tx1"/>
                </a:solidFill>
                <a:latin typeface="+mn-ea"/>
              </a:rPr>
              <a:t>]</a:t>
            </a:r>
            <a:r>
              <a:rPr lang="ja-JP" altLang="ja-JP" sz="1700" dirty="0" err="1" smtClean="0">
                <a:solidFill>
                  <a:schemeClr val="tx1"/>
                </a:solidFill>
                <a:latin typeface="+mn-ea"/>
              </a:rPr>
              <a:t>。</a:t>
            </a:r>
            <a:endParaRPr lang="ja-JP" altLang="ja-JP" sz="1900" dirty="0">
              <a:solidFill>
                <a:schemeClr val="tx1"/>
              </a:solidFill>
              <a:latin typeface="+mn-ea"/>
            </a:endParaRPr>
          </a:p>
          <a:p>
            <a:endParaRPr kumimoji="1" lang="ja-JP" altLang="en-US" dirty="0"/>
          </a:p>
        </p:txBody>
      </p:sp>
      <p:pic>
        <p:nvPicPr>
          <p:cNvPr id="5" name="図 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5417" l="3056" r="96667"/>
                    </a14:imgEffect>
                  </a14:imgLayer>
                </a14:imgProps>
              </a:ext>
              <a:ext uri="{28A0092B-C50C-407E-A947-70E740481C1C}">
                <a14:useLocalDpi xmlns:a14="http://schemas.microsoft.com/office/drawing/2010/main" xmlns="" val="0"/>
              </a:ext>
            </a:extLst>
          </a:blip>
          <a:stretch>
            <a:fillRect/>
          </a:stretch>
        </p:blipFill>
        <p:spPr>
          <a:xfrm>
            <a:off x="6408765" y="3528621"/>
            <a:ext cx="4560620" cy="3040414"/>
          </a:xfrm>
          <a:prstGeom prst="rect">
            <a:avLst/>
          </a:prstGeom>
        </p:spPr>
      </p:pic>
      <p:sp>
        <p:nvSpPr>
          <p:cNvPr id="6" name="テキスト ボックス 5"/>
          <p:cNvSpPr txBox="1"/>
          <p:nvPr/>
        </p:nvSpPr>
        <p:spPr>
          <a:xfrm>
            <a:off x="9915270" y="5672031"/>
            <a:ext cx="1556294" cy="369332"/>
          </a:xfrm>
          <a:prstGeom prst="rect">
            <a:avLst/>
          </a:prstGeom>
          <a:noFill/>
          <a:ln>
            <a:noFill/>
          </a:ln>
        </p:spPr>
        <p:txBody>
          <a:bodyPr wrap="square" rtlCol="0">
            <a:spAutoFit/>
          </a:bodyPr>
          <a:lstStyle/>
          <a:p>
            <a:r>
              <a:rPr lang="ja-JP" altLang="en-US" dirty="0"/>
              <a:t>画像</a:t>
            </a:r>
            <a:r>
              <a:rPr lang="ja-JP" altLang="en-US" dirty="0" smtClean="0"/>
              <a:t>１</a:t>
            </a:r>
            <a:endParaRPr kumimoji="1" lang="ja-JP" altLang="en-US" dirty="0"/>
          </a:p>
        </p:txBody>
      </p:sp>
      <p:sp>
        <p:nvSpPr>
          <p:cNvPr id="7" name="スライド番号プレースホルダー 6"/>
          <p:cNvSpPr>
            <a:spLocks noGrp="1"/>
          </p:cNvSpPr>
          <p:nvPr>
            <p:ph type="sldNum" sz="quarter" idx="12"/>
          </p:nvPr>
        </p:nvSpPr>
        <p:spPr/>
        <p:txBody>
          <a:bodyPr/>
          <a:lstStyle/>
          <a:p>
            <a:fld id="{6267804B-5EAD-48EE-B1AF-55588CE4F7C5}" type="slidenum">
              <a:rPr kumimoji="1" lang="ja-JP" altLang="en-US" sz="2000" smtClean="0"/>
              <a:pPr/>
              <a:t>5</a:t>
            </a:fld>
            <a:endParaRPr kumimoji="1" lang="ja-JP" altLang="en-US" sz="2000" dirty="0"/>
          </a:p>
        </p:txBody>
      </p:sp>
    </p:spTree>
    <p:extLst>
      <p:ext uri="{BB962C8B-B14F-4D97-AF65-F5344CB8AC3E}">
        <p14:creationId xmlns:p14="http://schemas.microsoft.com/office/powerpoint/2010/main" xmlns="" val="26624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609601"/>
            <a:ext cx="8596668" cy="898566"/>
          </a:xfrm>
        </p:spPr>
        <p:txBody>
          <a:bodyPr>
            <a:normAutofit fontScale="90000"/>
          </a:bodyPr>
          <a:lstStyle/>
          <a:p>
            <a:r>
              <a:rPr lang="en-US" altLang="ja-JP" sz="4400" dirty="0" smtClean="0"/>
              <a:t>1.3. </a:t>
            </a:r>
            <a:r>
              <a:rPr lang="ja-JP" altLang="ja-JP" sz="4400" dirty="0"/>
              <a:t>エアアジア・ジャパン</a:t>
            </a:r>
            <a:r>
              <a:rPr lang="ja-JP" altLang="ja-JP" dirty="0"/>
              <a:t/>
            </a:r>
            <a:br>
              <a:rPr lang="ja-JP" altLang="ja-JP" dirty="0"/>
            </a:br>
            <a:endParaRPr kumimoji="1" lang="ja-JP" altLang="en-US" dirty="0"/>
          </a:p>
        </p:txBody>
      </p:sp>
      <p:sp>
        <p:nvSpPr>
          <p:cNvPr id="5" name="コンテンツ プレースホルダー 4"/>
          <p:cNvSpPr>
            <a:spLocks noGrp="1"/>
          </p:cNvSpPr>
          <p:nvPr>
            <p:ph idx="1"/>
          </p:nvPr>
        </p:nvSpPr>
        <p:spPr>
          <a:xfrm>
            <a:off x="677334" y="1745673"/>
            <a:ext cx="9072308" cy="4295689"/>
          </a:xfrm>
        </p:spPr>
        <p:txBody>
          <a:bodyPr>
            <a:normAutofit/>
          </a:bodyPr>
          <a:lstStyle/>
          <a:p>
            <a:r>
              <a:rPr lang="ja-JP" altLang="ja-JP" sz="2200" dirty="0" smtClean="0"/>
              <a:t>エアアジア</a:t>
            </a:r>
            <a:r>
              <a:rPr lang="ja-JP" altLang="ja-JP" sz="2200" dirty="0"/>
              <a:t>・ジャパン株式会社は、成田国際空港を拠点として就航し、</a:t>
            </a:r>
            <a:r>
              <a:rPr lang="en-US" altLang="ja-JP" sz="2200" dirty="0"/>
              <a:t>ANA</a:t>
            </a:r>
            <a:r>
              <a:rPr lang="ja-JP" altLang="ja-JP" sz="2200" dirty="0"/>
              <a:t>とエアアジアから出資をうけて設立した</a:t>
            </a:r>
            <a:r>
              <a:rPr lang="en-US" altLang="ja-JP" sz="2200" dirty="0" err="1" smtClean="0"/>
              <a:t>日本</a:t>
            </a:r>
            <a:r>
              <a:rPr lang="ja-JP" altLang="ja-JP" sz="2200" dirty="0" smtClean="0"/>
              <a:t>の</a:t>
            </a:r>
            <a:r>
              <a:rPr lang="ja-JP" altLang="ja-JP" sz="2200" dirty="0"/>
              <a:t>格安航空会社の一つである</a:t>
            </a:r>
            <a:r>
              <a:rPr lang="ja-JP" altLang="ja-JP" sz="2200" dirty="0" smtClean="0"/>
              <a:t>。</a:t>
            </a:r>
            <a:endParaRPr lang="en-US" altLang="ja-JP" sz="2200" dirty="0" smtClean="0"/>
          </a:p>
          <a:p>
            <a:r>
              <a:rPr lang="ja-JP" altLang="ja-JP" sz="2200" dirty="0" smtClean="0"/>
              <a:t>現在</a:t>
            </a:r>
            <a:r>
              <a:rPr lang="ja-JP" altLang="ja-JP" sz="2200" dirty="0"/>
              <a:t>の名称はバニラ・エア株式会社である。</a:t>
            </a:r>
            <a:r>
              <a:rPr lang="en-US" altLang="ja-JP" sz="2200" dirty="0"/>
              <a:t>2011</a:t>
            </a:r>
            <a:r>
              <a:rPr lang="ja-JP" altLang="ja-JP" sz="2200" dirty="0"/>
              <a:t>年</a:t>
            </a:r>
            <a:r>
              <a:rPr lang="en-US" altLang="ja-JP" sz="2200" dirty="0"/>
              <a:t>8</a:t>
            </a:r>
            <a:r>
              <a:rPr lang="ja-JP" altLang="ja-JP" sz="2200" dirty="0"/>
              <a:t>月</a:t>
            </a:r>
            <a:r>
              <a:rPr lang="en-US" altLang="ja-JP" sz="2200" dirty="0"/>
              <a:t>31</a:t>
            </a:r>
            <a:r>
              <a:rPr lang="ja-JP" altLang="ja-JP" sz="2200" dirty="0"/>
              <a:t>日に、エアアジア・ジャパンとして設立し、</a:t>
            </a:r>
            <a:r>
              <a:rPr lang="en-US" altLang="ja-JP" sz="2200" dirty="0"/>
              <a:t>2012</a:t>
            </a:r>
            <a:r>
              <a:rPr lang="ja-JP" altLang="ja-JP" sz="2200" dirty="0"/>
              <a:t>年</a:t>
            </a:r>
            <a:r>
              <a:rPr lang="en-US" altLang="ja-JP" sz="2200" dirty="0"/>
              <a:t>8</a:t>
            </a:r>
            <a:r>
              <a:rPr lang="ja-JP" altLang="ja-JP" sz="2200" dirty="0"/>
              <a:t>月</a:t>
            </a:r>
            <a:r>
              <a:rPr lang="en-US" altLang="ja-JP" sz="2200" dirty="0"/>
              <a:t>1</a:t>
            </a:r>
            <a:r>
              <a:rPr lang="ja-JP" altLang="ja-JP" sz="2200" dirty="0"/>
              <a:t>日に就航</a:t>
            </a:r>
            <a:r>
              <a:rPr lang="ja-JP" altLang="ja-JP" sz="2200" dirty="0" smtClean="0"/>
              <a:t>した</a:t>
            </a:r>
            <a:r>
              <a:rPr lang="ja-JP" altLang="en-US" sz="2200" dirty="0" smtClean="0"/>
              <a:t>が</a:t>
            </a:r>
            <a:r>
              <a:rPr lang="ja-JP" altLang="en-US" sz="2200" dirty="0"/>
              <a:t>、</a:t>
            </a:r>
            <a:r>
              <a:rPr lang="en-US" altLang="ja-JP" sz="2200" dirty="0" smtClean="0"/>
              <a:t> </a:t>
            </a:r>
            <a:r>
              <a:rPr lang="en-US" altLang="ja-JP" sz="2200" dirty="0"/>
              <a:t>ANA</a:t>
            </a:r>
            <a:r>
              <a:rPr lang="ja-JP" altLang="ja-JP" sz="2200" dirty="0"/>
              <a:t>側とエアアジア側との経営方針の</a:t>
            </a:r>
            <a:r>
              <a:rPr lang="ja-JP" altLang="ja-JP" sz="2200" dirty="0" smtClean="0"/>
              <a:t>違い</a:t>
            </a:r>
            <a:r>
              <a:rPr lang="ja-JP" altLang="en-US" sz="2200" dirty="0" smtClean="0"/>
              <a:t>や収益が伸び悩んだことから、</a:t>
            </a:r>
            <a:r>
              <a:rPr lang="en-US" altLang="ja-JP" sz="2200" dirty="0" smtClean="0"/>
              <a:t>2013</a:t>
            </a:r>
            <a:r>
              <a:rPr lang="ja-JP" altLang="ja-JP" sz="2200" dirty="0"/>
              <a:t>年</a:t>
            </a:r>
            <a:r>
              <a:rPr lang="en-US" altLang="ja-JP" sz="2200" dirty="0"/>
              <a:t>10</a:t>
            </a:r>
            <a:r>
              <a:rPr lang="ja-JP" altLang="ja-JP" sz="2200" dirty="0"/>
              <a:t>月</a:t>
            </a:r>
            <a:r>
              <a:rPr lang="en-US" altLang="ja-JP" sz="2200" dirty="0"/>
              <a:t>26</a:t>
            </a:r>
            <a:r>
              <a:rPr lang="ja-JP" altLang="ja-JP" sz="2200" dirty="0"/>
              <a:t>日をもってすべての便を一時運航休止した。</a:t>
            </a:r>
            <a:r>
              <a:rPr lang="en-US" altLang="ja-JP" sz="2200" dirty="0"/>
              <a:t>2013</a:t>
            </a:r>
            <a:r>
              <a:rPr lang="ja-JP" altLang="ja-JP" sz="2200" dirty="0"/>
              <a:t>年</a:t>
            </a:r>
            <a:r>
              <a:rPr lang="en-US" altLang="ja-JP" sz="2200" dirty="0"/>
              <a:t>11</a:t>
            </a:r>
            <a:r>
              <a:rPr lang="ja-JP" altLang="ja-JP" sz="2200" dirty="0"/>
              <a:t>月</a:t>
            </a:r>
            <a:r>
              <a:rPr lang="en-US" altLang="ja-JP" sz="2200" dirty="0"/>
              <a:t>1</a:t>
            </a:r>
            <a:r>
              <a:rPr lang="ja-JP" altLang="ja-JP" sz="2200" dirty="0"/>
              <a:t>日に商号をバニラ・エア株式会社に変更し、</a:t>
            </a:r>
            <a:r>
              <a:rPr lang="en-US" altLang="ja-JP" sz="2200" dirty="0"/>
              <a:t>12</a:t>
            </a:r>
            <a:r>
              <a:rPr lang="ja-JP" altLang="ja-JP" sz="2200" dirty="0"/>
              <a:t>月</a:t>
            </a:r>
            <a:r>
              <a:rPr lang="en-US" altLang="ja-JP" sz="2200" dirty="0"/>
              <a:t>20</a:t>
            </a:r>
            <a:r>
              <a:rPr lang="ja-JP" altLang="ja-JP" sz="2200" dirty="0"/>
              <a:t>日に</a:t>
            </a:r>
            <a:r>
              <a:rPr lang="ja-JP" altLang="ja-JP" sz="2200" dirty="0" smtClean="0"/>
              <a:t>運行</a:t>
            </a:r>
            <a:r>
              <a:rPr lang="ja-JP" altLang="en-US" sz="2200" dirty="0" smtClean="0"/>
              <a:t>を</a:t>
            </a:r>
            <a:r>
              <a:rPr lang="ja-JP" altLang="ja-JP" sz="2200" dirty="0" smtClean="0"/>
              <a:t>再開</a:t>
            </a:r>
            <a:r>
              <a:rPr lang="ja-JP" altLang="en-US" sz="2200" dirty="0" smtClean="0"/>
              <a:t>し</a:t>
            </a:r>
            <a:r>
              <a:rPr lang="ja-JP" altLang="en-US" sz="2200" dirty="0"/>
              <a:t>た</a:t>
            </a:r>
            <a:r>
              <a:rPr lang="ja-JP" altLang="ja-JP" sz="2200" dirty="0" smtClean="0"/>
              <a:t> </a:t>
            </a:r>
            <a:r>
              <a:rPr lang="en-US" altLang="ja-JP" sz="2200" dirty="0"/>
              <a:t>[Wiki </a:t>
            </a:r>
            <a:r>
              <a:rPr lang="ja-JP" altLang="ja-JP" sz="2200" dirty="0"/>
              <a:t>エアアジア</a:t>
            </a:r>
            <a:r>
              <a:rPr lang="en-US" altLang="ja-JP" sz="2200" dirty="0"/>
              <a:t>]</a:t>
            </a:r>
            <a:r>
              <a:rPr lang="ja-JP" altLang="ja-JP" sz="2200" dirty="0" err="1"/>
              <a:t>。</a:t>
            </a:r>
            <a:endParaRPr lang="ja-JP" altLang="ja-JP" sz="2200" dirty="0"/>
          </a:p>
          <a:p>
            <a:pPr marL="0" indent="0">
              <a:buNone/>
            </a:pPr>
            <a:endParaRPr kumimoji="1" lang="ja-JP" altLang="en-US" sz="2200" dirty="0"/>
          </a:p>
        </p:txBody>
      </p:sp>
      <p:pic>
        <p:nvPicPr>
          <p:cNvPr id="2" name="図 1"/>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88700" l="0" r="95600"/>
                    </a14:imgEffect>
                  </a14:imgLayer>
                </a14:imgProps>
              </a:ext>
              <a:ext uri="{28A0092B-C50C-407E-A947-70E740481C1C}">
                <a14:useLocalDpi xmlns:a14="http://schemas.microsoft.com/office/drawing/2010/main" xmlns="" val="0"/>
              </a:ext>
            </a:extLst>
          </a:blip>
          <a:stretch>
            <a:fillRect/>
          </a:stretch>
        </p:blipFill>
        <p:spPr>
          <a:xfrm rot="21197618">
            <a:off x="6177642" y="3633518"/>
            <a:ext cx="5175167" cy="3450111"/>
          </a:xfrm>
          <a:prstGeom prst="rect">
            <a:avLst/>
          </a:prstGeom>
        </p:spPr>
      </p:pic>
      <p:sp>
        <p:nvSpPr>
          <p:cNvPr id="6" name="テキスト ボックス 5"/>
          <p:cNvSpPr txBox="1"/>
          <p:nvPr/>
        </p:nvSpPr>
        <p:spPr>
          <a:xfrm>
            <a:off x="10235904" y="6041362"/>
            <a:ext cx="1556294" cy="369332"/>
          </a:xfrm>
          <a:prstGeom prst="rect">
            <a:avLst/>
          </a:prstGeom>
          <a:noFill/>
          <a:ln>
            <a:noFill/>
          </a:ln>
        </p:spPr>
        <p:txBody>
          <a:bodyPr wrap="square" rtlCol="0">
            <a:spAutoFit/>
          </a:bodyPr>
          <a:lstStyle/>
          <a:p>
            <a:r>
              <a:rPr lang="ja-JP" altLang="en-US" dirty="0"/>
              <a:t>画像</a:t>
            </a:r>
            <a:r>
              <a:rPr lang="ja-JP" altLang="en-US" dirty="0" smtClean="0"/>
              <a:t>２</a:t>
            </a:r>
            <a:endParaRPr kumimoji="1" lang="ja-JP" altLang="en-US" dirty="0"/>
          </a:p>
        </p:txBody>
      </p:sp>
      <p:sp>
        <p:nvSpPr>
          <p:cNvPr id="7" name="スライド番号プレースホルダー 6"/>
          <p:cNvSpPr>
            <a:spLocks noGrp="1"/>
          </p:cNvSpPr>
          <p:nvPr>
            <p:ph type="sldNum" sz="quarter" idx="12"/>
          </p:nvPr>
        </p:nvSpPr>
        <p:spPr/>
        <p:txBody>
          <a:bodyPr/>
          <a:lstStyle/>
          <a:p>
            <a:fld id="{6267804B-5EAD-48EE-B1AF-55588CE4F7C5}" type="slidenum">
              <a:rPr kumimoji="1" lang="ja-JP" altLang="en-US" sz="2000" smtClean="0"/>
              <a:pPr/>
              <a:t>6</a:t>
            </a:fld>
            <a:endParaRPr kumimoji="1" lang="ja-JP" altLang="en-US" sz="2000" dirty="0"/>
          </a:p>
        </p:txBody>
      </p:sp>
    </p:spTree>
    <p:extLst>
      <p:ext uri="{BB962C8B-B14F-4D97-AF65-F5344CB8AC3E}">
        <p14:creationId xmlns:p14="http://schemas.microsoft.com/office/powerpoint/2010/main" xmlns="" val="7694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934192"/>
          </a:xfrm>
        </p:spPr>
        <p:txBody>
          <a:bodyPr>
            <a:normAutofit fontScale="90000"/>
          </a:bodyPr>
          <a:lstStyle/>
          <a:p>
            <a:r>
              <a:rPr lang="en-US" altLang="ja-JP" sz="4400" dirty="0" smtClean="0"/>
              <a:t>1.4. </a:t>
            </a:r>
            <a:r>
              <a:rPr lang="ja-JP" altLang="ja-JP" sz="4400" dirty="0"/>
              <a:t>ジェットスター・ジャパン</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a:xfrm>
            <a:off x="677334" y="1638075"/>
            <a:ext cx="8596668" cy="3880773"/>
          </a:xfrm>
        </p:spPr>
        <p:txBody>
          <a:bodyPr>
            <a:normAutofit/>
          </a:bodyPr>
          <a:lstStyle/>
          <a:p>
            <a:r>
              <a:rPr lang="ja-JP" altLang="ja-JP" sz="2000" dirty="0" smtClean="0">
                <a:latin typeface="+mn-ea"/>
              </a:rPr>
              <a:t>ジェットスター</a:t>
            </a:r>
            <a:r>
              <a:rPr lang="ja-JP" altLang="ja-JP" sz="2000" dirty="0">
                <a:latin typeface="+mn-ea"/>
              </a:rPr>
              <a:t>・ジャパン株式会社は、オーストラリアのナショナル・フラッグ・キャリアであるカンタスグループと</a:t>
            </a:r>
            <a:r>
              <a:rPr lang="en-US" altLang="ja-JP" sz="2000" dirty="0">
                <a:latin typeface="+mn-ea"/>
              </a:rPr>
              <a:t>JAL</a:t>
            </a:r>
            <a:r>
              <a:rPr lang="ja-JP" altLang="ja-JP" sz="2000" dirty="0">
                <a:latin typeface="+mn-ea"/>
              </a:rPr>
              <a:t>と三菱商事の</a:t>
            </a:r>
            <a:r>
              <a:rPr lang="en-US" altLang="ja-JP" sz="2000" dirty="0"/>
              <a:t>3</a:t>
            </a:r>
            <a:r>
              <a:rPr lang="ja-JP" altLang="ja-JP" sz="2000" dirty="0">
                <a:latin typeface="+mn-ea"/>
              </a:rPr>
              <a:t>社が</a:t>
            </a:r>
            <a:r>
              <a:rPr lang="en-US" altLang="ja-JP" sz="2000" dirty="0"/>
              <a:t>3</a:t>
            </a:r>
            <a:r>
              <a:rPr lang="ja-JP" altLang="ja-JP" sz="2000" dirty="0">
                <a:latin typeface="+mn-ea"/>
              </a:rPr>
              <a:t>分の</a:t>
            </a:r>
            <a:r>
              <a:rPr lang="en-US" altLang="ja-JP" sz="2000" dirty="0"/>
              <a:t>1</a:t>
            </a:r>
            <a:r>
              <a:rPr lang="ja-JP" altLang="ja-JP" sz="2000" dirty="0" err="1">
                <a:latin typeface="+mn-ea"/>
              </a:rPr>
              <a:t>ずつ</a:t>
            </a:r>
            <a:r>
              <a:rPr lang="ja-JP" altLang="ja-JP" sz="2000" dirty="0">
                <a:latin typeface="+mn-ea"/>
              </a:rPr>
              <a:t>出資して</a:t>
            </a:r>
            <a:r>
              <a:rPr lang="en-US" altLang="ja-JP" sz="2000" dirty="0"/>
              <a:t>2012</a:t>
            </a:r>
            <a:r>
              <a:rPr lang="ja-JP" altLang="ja-JP" sz="2000" dirty="0">
                <a:latin typeface="+mn-ea"/>
              </a:rPr>
              <a:t>年</a:t>
            </a:r>
            <a:r>
              <a:rPr lang="en-US" altLang="ja-JP" sz="2000" dirty="0"/>
              <a:t>7</a:t>
            </a:r>
            <a:r>
              <a:rPr lang="ja-JP" altLang="ja-JP" sz="2000" dirty="0">
                <a:latin typeface="+mn-ea"/>
              </a:rPr>
              <a:t>月に就航した、日本で</a:t>
            </a:r>
            <a:r>
              <a:rPr lang="en-US" altLang="ja-JP" sz="2000" dirty="0"/>
              <a:t>2</a:t>
            </a:r>
            <a:r>
              <a:rPr lang="ja-JP" altLang="ja-JP" sz="2000" dirty="0">
                <a:latin typeface="+mn-ea"/>
              </a:rPr>
              <a:t>番目となる本格的な格安航空会社である。</a:t>
            </a:r>
          </a:p>
          <a:p>
            <a:r>
              <a:rPr lang="en-US" altLang="ja-JP" sz="2000" dirty="0"/>
              <a:t>2012</a:t>
            </a:r>
            <a:r>
              <a:rPr lang="en-US" altLang="ja-JP" sz="2000" dirty="0">
                <a:latin typeface="+mn-ea"/>
              </a:rPr>
              <a:t>年</a:t>
            </a:r>
            <a:r>
              <a:rPr lang="en-US" altLang="ja-JP" sz="2000" dirty="0"/>
              <a:t>3</a:t>
            </a:r>
            <a:r>
              <a:rPr lang="ja-JP" altLang="ja-JP" sz="2000" dirty="0">
                <a:latin typeface="+mn-ea"/>
              </a:rPr>
              <a:t>月</a:t>
            </a:r>
            <a:r>
              <a:rPr lang="en-US" altLang="ja-JP" sz="2000" dirty="0"/>
              <a:t>12</a:t>
            </a:r>
            <a:r>
              <a:rPr lang="ja-JP" altLang="ja-JP" sz="2000" dirty="0">
                <a:latin typeface="+mn-ea"/>
              </a:rPr>
              <a:t>日に伊藤忠商事系の総合リース会社である</a:t>
            </a:r>
            <a:r>
              <a:rPr lang="en-US" altLang="ja-JP" sz="2000" dirty="0" err="1">
                <a:latin typeface="+mn-ea"/>
              </a:rPr>
              <a:t>東京センチュリーリース</a:t>
            </a:r>
            <a:r>
              <a:rPr lang="ja-JP" altLang="ja-JP" sz="2000" dirty="0">
                <a:latin typeface="+mn-ea"/>
              </a:rPr>
              <a:t>が、三菱商事の保有する株式の半分を譲り受ける形で出資に加わり、</a:t>
            </a:r>
            <a:r>
              <a:rPr lang="en-US" altLang="ja-JP" sz="2000" dirty="0"/>
              <a:t>2012</a:t>
            </a:r>
            <a:r>
              <a:rPr lang="ja-JP" altLang="ja-JP" sz="2000" dirty="0">
                <a:latin typeface="+mn-ea"/>
              </a:rPr>
              <a:t>年</a:t>
            </a:r>
            <a:r>
              <a:rPr lang="en-US" altLang="ja-JP" sz="2000" dirty="0"/>
              <a:t>7</a:t>
            </a:r>
            <a:r>
              <a:rPr lang="ja-JP" altLang="ja-JP" sz="2000" dirty="0">
                <a:latin typeface="+mn-ea"/>
              </a:rPr>
              <a:t>月</a:t>
            </a:r>
            <a:r>
              <a:rPr lang="en-US" altLang="ja-JP" sz="2000" dirty="0"/>
              <a:t>3</a:t>
            </a:r>
            <a:r>
              <a:rPr lang="ja-JP" altLang="ja-JP" sz="2000" dirty="0">
                <a:latin typeface="+mn-ea"/>
              </a:rPr>
              <a:t>日から</a:t>
            </a:r>
            <a:r>
              <a:rPr lang="en-US" altLang="ja-JP" sz="2000" dirty="0" err="1">
                <a:latin typeface="+mn-ea"/>
              </a:rPr>
              <a:t>成田</a:t>
            </a:r>
            <a:r>
              <a:rPr lang="ja-JP" altLang="ja-JP" sz="2000" dirty="0">
                <a:latin typeface="+mn-ea"/>
              </a:rPr>
              <a:t>国際空港を拠点として国内線の就航開始を開始した。他社の運賃よりも</a:t>
            </a:r>
            <a:r>
              <a:rPr lang="en-US" altLang="ja-JP" sz="2000" dirty="0"/>
              <a:t>10</a:t>
            </a:r>
            <a:r>
              <a:rPr lang="en-US" altLang="ja-JP" sz="2000" dirty="0">
                <a:latin typeface="+mn-ea"/>
              </a:rPr>
              <a:t>%</a:t>
            </a:r>
            <a:r>
              <a:rPr lang="ja-JP" altLang="ja-JP" sz="2000" dirty="0">
                <a:latin typeface="+mn-ea"/>
              </a:rPr>
              <a:t>下げる、最低価格保証を実施する予定である </a:t>
            </a:r>
            <a:r>
              <a:rPr lang="en-US" altLang="ja-JP" sz="2000" dirty="0">
                <a:latin typeface="+mn-ea"/>
              </a:rPr>
              <a:t>[</a:t>
            </a:r>
            <a:r>
              <a:rPr lang="en-US" altLang="ja-JP" sz="2000" dirty="0"/>
              <a:t>Wiki</a:t>
            </a:r>
            <a:r>
              <a:rPr lang="en-US" altLang="ja-JP" sz="2000" dirty="0">
                <a:latin typeface="+mn-ea"/>
              </a:rPr>
              <a:t> </a:t>
            </a:r>
            <a:r>
              <a:rPr lang="ja-JP" altLang="ja-JP" sz="2000" dirty="0">
                <a:latin typeface="+mn-ea"/>
              </a:rPr>
              <a:t>ジェットスター</a:t>
            </a:r>
            <a:r>
              <a:rPr lang="en-US" altLang="ja-JP" sz="2000" dirty="0">
                <a:latin typeface="+mn-ea"/>
              </a:rPr>
              <a:t>]</a:t>
            </a:r>
            <a:r>
              <a:rPr lang="ja-JP" altLang="ja-JP" sz="2000" dirty="0" err="1">
                <a:latin typeface="+mn-ea"/>
              </a:rPr>
              <a:t>。</a:t>
            </a:r>
            <a:endParaRPr lang="ja-JP" altLang="ja-JP" sz="2000" dirty="0">
              <a:latin typeface="+mn-ea"/>
            </a:endParaRPr>
          </a:p>
          <a:p>
            <a:endParaRPr kumimoji="1" lang="ja-JP" altLang="en-US" dirty="0"/>
          </a:p>
        </p:txBody>
      </p:sp>
      <p:pic>
        <p:nvPicPr>
          <p:cNvPr id="11" name="図 10"/>
          <p:cNvPicPr>
            <a:picLocks noChangeAspect="1"/>
          </p:cNvPicPr>
          <p:nvPr/>
        </p:nvPicPr>
        <p:blipFill>
          <a:blip r:embed="rId2" cstate="print">
            <a:extLst>
              <a:ext uri="{BEBA8EAE-BF5A-486C-A8C5-ECC9F3942E4B}">
                <a14:imgProps xmlns:a14="http://schemas.microsoft.com/office/drawing/2010/main" xmlns="">
                  <a14:imgLayer r:embed="rId3">
                    <a14:imgEffect>
                      <a14:backgroundRemoval t="26727" b="74324" l="5700" r="78500"/>
                    </a14:imgEffect>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5649981" y="3028207"/>
            <a:ext cx="6367848" cy="4240987"/>
          </a:xfrm>
          <a:prstGeom prst="rect">
            <a:avLst/>
          </a:prstGeom>
        </p:spPr>
      </p:pic>
      <p:sp>
        <p:nvSpPr>
          <p:cNvPr id="12" name="テキスト ボックス 11"/>
          <p:cNvSpPr txBox="1"/>
          <p:nvPr/>
        </p:nvSpPr>
        <p:spPr>
          <a:xfrm>
            <a:off x="9654638" y="5866410"/>
            <a:ext cx="938151" cy="369332"/>
          </a:xfrm>
          <a:prstGeom prst="rect">
            <a:avLst/>
          </a:prstGeom>
          <a:noFill/>
          <a:ln>
            <a:noFill/>
          </a:ln>
        </p:spPr>
        <p:txBody>
          <a:bodyPr wrap="square" rtlCol="0">
            <a:spAutoFit/>
          </a:bodyPr>
          <a:lstStyle/>
          <a:p>
            <a:r>
              <a:rPr lang="ja-JP" altLang="en-US" dirty="0"/>
              <a:t>画像</a:t>
            </a:r>
            <a:r>
              <a:rPr lang="ja-JP" altLang="en-US" dirty="0" smtClean="0"/>
              <a:t>３</a:t>
            </a:r>
            <a:endParaRPr kumimoji="1" lang="ja-JP" altLang="en-US"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7</a:t>
            </a:fld>
            <a:endParaRPr kumimoji="1" lang="ja-JP" altLang="en-US" sz="2000" dirty="0"/>
          </a:p>
        </p:txBody>
      </p:sp>
    </p:spTree>
    <p:extLst>
      <p:ext uri="{BB962C8B-B14F-4D97-AF65-F5344CB8AC3E}">
        <p14:creationId xmlns:p14="http://schemas.microsoft.com/office/powerpoint/2010/main" xmlns="" val="169559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91688"/>
          </a:xfrm>
        </p:spPr>
        <p:txBody>
          <a:bodyPr>
            <a:normAutofit fontScale="90000"/>
          </a:bodyPr>
          <a:lstStyle/>
          <a:p>
            <a:r>
              <a:rPr lang="en-US" altLang="ja-JP" sz="4400" dirty="0" smtClean="0"/>
              <a:t>2. </a:t>
            </a:r>
            <a:r>
              <a:rPr lang="en-US" altLang="ja-JP" sz="4400" dirty="0"/>
              <a:t>LCC</a:t>
            </a:r>
            <a:r>
              <a:rPr lang="ja-JP" altLang="ja-JP" sz="4400" dirty="0"/>
              <a:t>のターゲットとなる客層</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a:xfrm>
            <a:off x="677334" y="1508167"/>
            <a:ext cx="8596668" cy="4533196"/>
          </a:xfrm>
        </p:spPr>
        <p:txBody>
          <a:bodyPr>
            <a:normAutofit fontScale="92500"/>
          </a:bodyPr>
          <a:lstStyle/>
          <a:p>
            <a:pPr marL="0" indent="0">
              <a:buNone/>
            </a:pPr>
            <a:r>
              <a:rPr lang="ja-JP" altLang="en-US" sz="2400" b="1" dirty="0" smtClean="0"/>
              <a:t>　</a:t>
            </a:r>
            <a:r>
              <a:rPr lang="en-US" altLang="ja-JP" sz="2400" b="1" u="sng" dirty="0" smtClean="0"/>
              <a:t>LCC</a:t>
            </a:r>
            <a:r>
              <a:rPr lang="ja-JP" altLang="ja-JP" sz="2400" b="1" u="sng" dirty="0" smtClean="0"/>
              <a:t>がターゲットに</a:t>
            </a:r>
            <a:r>
              <a:rPr lang="ja-JP" altLang="ja-JP" sz="2400" b="1" u="sng" dirty="0"/>
              <a:t>している顧客層は、できるだけ安く移動</a:t>
            </a:r>
            <a:r>
              <a:rPr lang="ja-JP" altLang="ja-JP" sz="2400" b="1" u="sng" dirty="0" smtClean="0"/>
              <a:t>した</a:t>
            </a:r>
            <a:endParaRPr lang="en-US" altLang="ja-JP" sz="2400" b="1" u="sng" dirty="0" smtClean="0"/>
          </a:p>
          <a:p>
            <a:pPr marL="0" indent="0">
              <a:buNone/>
            </a:pPr>
            <a:r>
              <a:rPr lang="ja-JP" altLang="en-US" sz="2400" b="1" dirty="0" smtClean="0"/>
              <a:t>　</a:t>
            </a:r>
            <a:r>
              <a:rPr lang="ja-JP" altLang="ja-JP" sz="2400" b="1" u="sng" dirty="0" smtClean="0"/>
              <a:t>いという人である。</a:t>
            </a:r>
            <a:endParaRPr lang="en-US" altLang="ja-JP" sz="2400" b="1" u="sng" dirty="0" smtClean="0"/>
          </a:p>
          <a:p>
            <a:pPr marL="0" indent="0">
              <a:buNone/>
            </a:pPr>
            <a:endParaRPr lang="en-US" altLang="ja-JP" sz="500" u="sng" dirty="0" smtClean="0"/>
          </a:p>
          <a:p>
            <a:r>
              <a:rPr lang="ja-JP" altLang="ja-JP" sz="2000" dirty="0" smtClean="0"/>
              <a:t>これ</a:t>
            </a:r>
            <a:r>
              <a:rPr lang="ja-JP" altLang="ja-JP" sz="2000" dirty="0"/>
              <a:t>までは</a:t>
            </a:r>
            <a:r>
              <a:rPr lang="ja-JP" altLang="ja-JP" sz="2000" dirty="0" smtClean="0"/>
              <a:t>、必ず</a:t>
            </a:r>
            <a:r>
              <a:rPr lang="ja-JP" altLang="ja-JP" sz="2000" dirty="0"/>
              <a:t>しも必要ではない機内サービスも一律で受ける</a:t>
            </a:r>
            <a:r>
              <a:rPr lang="ja-JP" altLang="ja-JP" sz="2000" dirty="0" smtClean="0"/>
              <a:t>ため</a:t>
            </a:r>
            <a:r>
              <a:rPr lang="ja-JP" altLang="en-US" sz="2000" dirty="0" smtClean="0"/>
              <a:t>、</a:t>
            </a:r>
            <a:r>
              <a:rPr lang="ja-JP" altLang="ja-JP" sz="2000" dirty="0" smtClean="0"/>
              <a:t>結果</a:t>
            </a:r>
            <a:r>
              <a:rPr lang="ja-JP" altLang="ja-JP" sz="2000" dirty="0"/>
              <a:t>として航空券を割高に感じる人も多かったであろうが、今後は便利さや快適さよりも価格の安さを選択し、エアラインを選ぶことができるようになる。そのため、これまでは航空券の価格を割高に感じたために旅行をしなかった人</a:t>
            </a:r>
            <a:r>
              <a:rPr lang="ja-JP" altLang="ja-JP" sz="2000" dirty="0" smtClean="0"/>
              <a:t>や</a:t>
            </a:r>
            <a:r>
              <a:rPr lang="ja-JP" altLang="en-US" sz="2000" dirty="0" smtClean="0"/>
              <a:t>、</a:t>
            </a:r>
            <a:r>
              <a:rPr lang="ja-JP" altLang="ja-JP" sz="2000" dirty="0" smtClean="0"/>
              <a:t>バス</a:t>
            </a:r>
            <a:r>
              <a:rPr lang="ja-JP" altLang="ja-JP" sz="2000" dirty="0"/>
              <a:t>や鉄道を利用していた人などが</a:t>
            </a:r>
            <a:r>
              <a:rPr lang="en-US" altLang="ja-JP" sz="2000" dirty="0"/>
              <a:t>LCC</a:t>
            </a:r>
            <a:r>
              <a:rPr lang="ja-JP" altLang="ja-JP" sz="2000" dirty="0"/>
              <a:t>を使うようになることが予想され、航空業界全体の需要が増すと考えられている。</a:t>
            </a:r>
          </a:p>
          <a:p>
            <a:r>
              <a:rPr lang="ja-JP" altLang="ja-JP" sz="2000" dirty="0"/>
              <a:t>一方</a:t>
            </a:r>
            <a:r>
              <a:rPr lang="ja-JP" altLang="ja-JP" sz="2000" dirty="0" smtClean="0"/>
              <a:t>、計画</a:t>
            </a:r>
            <a:r>
              <a:rPr lang="ja-JP" altLang="ja-JP" sz="2000" dirty="0"/>
              <a:t>通りに行動を実行したいのであれば</a:t>
            </a:r>
            <a:r>
              <a:rPr lang="ja-JP" altLang="ja-JP" sz="2000" dirty="0" smtClean="0"/>
              <a:t>、</a:t>
            </a:r>
            <a:r>
              <a:rPr lang="ja-JP" altLang="en-US" sz="2000" dirty="0" smtClean="0"/>
              <a:t>フライト時間がたびたび変更になる</a:t>
            </a:r>
            <a:r>
              <a:rPr lang="en-US" altLang="ja-JP" sz="2000" dirty="0" smtClean="0"/>
              <a:t>LCC</a:t>
            </a:r>
            <a:r>
              <a:rPr lang="ja-JP" altLang="en-US" sz="2000" dirty="0" smtClean="0"/>
              <a:t>は</a:t>
            </a:r>
            <a:r>
              <a:rPr lang="ja-JP" altLang="ja-JP" sz="2000" dirty="0" smtClean="0"/>
              <a:t>向</a:t>
            </a:r>
            <a:r>
              <a:rPr lang="ja-JP" altLang="en-US" sz="2000" dirty="0" smtClean="0"/>
              <a:t>かない</a:t>
            </a:r>
            <a:r>
              <a:rPr lang="ja-JP" altLang="ja-JP" sz="2000" dirty="0" smtClean="0"/>
              <a:t>。</a:t>
            </a:r>
            <a:r>
              <a:rPr lang="ja-JP" altLang="ja-JP" sz="2000" dirty="0"/>
              <a:t>また、移動時間も楽しみの一つと捉えるのであれば、</a:t>
            </a:r>
            <a:r>
              <a:rPr lang="en-US" altLang="ja-JP" sz="2000" dirty="0"/>
              <a:t>LCC</a:t>
            </a:r>
            <a:r>
              <a:rPr lang="ja-JP" altLang="ja-JP" sz="2000" dirty="0"/>
              <a:t>を利用することによって旅行の楽しみが損なわれてしまう恐れがあるので</a:t>
            </a:r>
            <a:r>
              <a:rPr lang="ja-JP" altLang="ja-JP" sz="2000" dirty="0" smtClean="0"/>
              <a:t>、</a:t>
            </a:r>
            <a:r>
              <a:rPr lang="ja-JP" altLang="en-US" sz="2000" dirty="0" smtClean="0"/>
              <a:t>利用者は</a:t>
            </a:r>
            <a:r>
              <a:rPr lang="ja-JP" altLang="ja-JP" sz="2000" dirty="0" smtClean="0"/>
              <a:t>そう</a:t>
            </a:r>
            <a:r>
              <a:rPr lang="ja-JP" altLang="ja-JP" sz="2000" dirty="0"/>
              <a:t>いった点も考慮しなければならない。</a:t>
            </a:r>
            <a:endParaRPr kumimoji="1" lang="ja-JP" altLang="en-US" sz="2000"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8</a:t>
            </a:fld>
            <a:endParaRPr kumimoji="1" lang="ja-JP" altLang="en-US" sz="2000" dirty="0"/>
          </a:p>
        </p:txBody>
      </p:sp>
    </p:spTree>
    <p:extLst>
      <p:ext uri="{BB962C8B-B14F-4D97-AF65-F5344CB8AC3E}">
        <p14:creationId xmlns:p14="http://schemas.microsoft.com/office/powerpoint/2010/main" xmlns="" val="299443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2519" y="415636"/>
            <a:ext cx="10443161" cy="736270"/>
          </a:xfrm>
        </p:spPr>
        <p:txBody>
          <a:bodyPr>
            <a:normAutofit/>
          </a:bodyPr>
          <a:lstStyle/>
          <a:p>
            <a:r>
              <a:rPr lang="en-US" altLang="ja-JP" sz="4000" dirty="0"/>
              <a:t>3</a:t>
            </a:r>
            <a:r>
              <a:rPr kumimoji="1" lang="en-US" altLang="ja-JP" sz="4000" dirty="0" smtClean="0"/>
              <a:t>. </a:t>
            </a:r>
            <a:r>
              <a:rPr kumimoji="1" lang="ja-JP" altLang="en-US" sz="4000" dirty="0" smtClean="0"/>
              <a:t>低価格実現の方策</a:t>
            </a:r>
            <a:endParaRPr kumimoji="1" lang="ja-JP" altLang="en-US" sz="4000" dirty="0"/>
          </a:p>
        </p:txBody>
      </p:sp>
      <p:sp>
        <p:nvSpPr>
          <p:cNvPr id="3" name="コンテンツ プレースホルダー 2"/>
          <p:cNvSpPr>
            <a:spLocks noGrp="1"/>
          </p:cNvSpPr>
          <p:nvPr>
            <p:ph idx="1"/>
          </p:nvPr>
        </p:nvSpPr>
        <p:spPr>
          <a:xfrm>
            <a:off x="539140" y="1370719"/>
            <a:ext cx="9293629" cy="4697572"/>
          </a:xfrm>
        </p:spPr>
        <p:txBody>
          <a:bodyPr>
            <a:normAutofit/>
          </a:bodyPr>
          <a:lstStyle/>
          <a:p>
            <a:r>
              <a:rPr lang="en-US" altLang="ja-JP" sz="2200" dirty="0">
                <a:latin typeface="+mn-ea"/>
              </a:rPr>
              <a:t>3</a:t>
            </a:r>
            <a:r>
              <a:rPr lang="en-US" altLang="ja-JP" sz="2200" dirty="0" smtClean="0">
                <a:latin typeface="+mn-ea"/>
              </a:rPr>
              <a:t>.1. </a:t>
            </a:r>
            <a:r>
              <a:rPr lang="ja-JP" altLang="ja-JP" sz="2200" dirty="0" smtClean="0">
                <a:latin typeface="+mn-ea"/>
              </a:rPr>
              <a:t>運航コストの削減</a:t>
            </a:r>
          </a:p>
          <a:p>
            <a:pPr marL="0" indent="0">
              <a:buNone/>
            </a:pPr>
            <a:r>
              <a:rPr lang="ja-JP" altLang="ja-JP" sz="2000" dirty="0" smtClean="0">
                <a:latin typeface="+mn-ea"/>
              </a:rPr>
              <a:t>通常</a:t>
            </a:r>
            <a:r>
              <a:rPr lang="ja-JP" altLang="ja-JP" sz="2000" dirty="0">
                <a:latin typeface="+mn-ea"/>
              </a:rPr>
              <a:t>、</a:t>
            </a:r>
            <a:r>
              <a:rPr lang="en-US" altLang="ja-JP" sz="2000" dirty="0">
                <a:latin typeface="+mn-ea"/>
              </a:rPr>
              <a:t>JAL</a:t>
            </a:r>
            <a:r>
              <a:rPr lang="ja-JP" altLang="ja-JP" sz="2000" dirty="0">
                <a:latin typeface="+mn-ea"/>
              </a:rPr>
              <a:t>や</a:t>
            </a:r>
            <a:r>
              <a:rPr lang="en-US" altLang="ja-JP" sz="2000" dirty="0">
                <a:latin typeface="+mn-ea"/>
              </a:rPr>
              <a:t>ANA</a:t>
            </a:r>
            <a:r>
              <a:rPr lang="ja-JP" altLang="ja-JP" sz="2000" dirty="0">
                <a:latin typeface="+mn-ea"/>
              </a:rPr>
              <a:t>などの大手エアラインでは、需要や路線に応じて様々な機種の航空機を</a:t>
            </a:r>
            <a:r>
              <a:rPr lang="ja-JP" altLang="ja-JP" sz="2000" dirty="0" smtClean="0">
                <a:latin typeface="+mn-ea"/>
              </a:rPr>
              <a:t>運航</a:t>
            </a:r>
            <a:r>
              <a:rPr lang="ja-JP" altLang="ja-JP" sz="2000" dirty="0">
                <a:latin typeface="+mn-ea"/>
              </a:rPr>
              <a:t>しているが、</a:t>
            </a:r>
            <a:r>
              <a:rPr lang="en-US" altLang="ja-JP" sz="2000" dirty="0">
                <a:latin typeface="+mn-ea"/>
              </a:rPr>
              <a:t>LCC</a:t>
            </a:r>
            <a:r>
              <a:rPr lang="ja-JP" altLang="ja-JP" sz="2000" dirty="0">
                <a:latin typeface="+mn-ea"/>
              </a:rPr>
              <a:t>では、</a:t>
            </a:r>
            <a:r>
              <a:rPr lang="en-US" altLang="ja-JP" sz="2000" dirty="0">
                <a:latin typeface="+mn-ea"/>
              </a:rPr>
              <a:t>1</a:t>
            </a:r>
            <a:r>
              <a:rPr lang="ja-JP" altLang="ja-JP" sz="2000" dirty="0">
                <a:latin typeface="+mn-ea"/>
              </a:rPr>
              <a:t>・</a:t>
            </a:r>
            <a:r>
              <a:rPr lang="en-US" altLang="ja-JP" sz="2000" dirty="0">
                <a:latin typeface="+mn-ea"/>
              </a:rPr>
              <a:t>2</a:t>
            </a:r>
            <a:r>
              <a:rPr lang="ja-JP" altLang="ja-JP" sz="2000" dirty="0">
                <a:latin typeface="+mn-ea"/>
              </a:rPr>
              <a:t>種類程度に機種が</a:t>
            </a:r>
            <a:r>
              <a:rPr lang="ja-JP" altLang="ja-JP" sz="2000" dirty="0" smtClean="0">
                <a:latin typeface="+mn-ea"/>
              </a:rPr>
              <a:t>統一</a:t>
            </a:r>
            <a:r>
              <a:rPr lang="ja-JP" altLang="en-US" sz="2000" dirty="0" smtClean="0">
                <a:latin typeface="+mn-ea"/>
              </a:rPr>
              <a:t>し、</a:t>
            </a:r>
            <a:r>
              <a:rPr lang="ja-JP" altLang="ja-JP" sz="2000" dirty="0" smtClean="0">
                <a:latin typeface="+mn-ea"/>
              </a:rPr>
              <a:t>航空機</a:t>
            </a:r>
            <a:r>
              <a:rPr lang="ja-JP" altLang="ja-JP" sz="2000" dirty="0">
                <a:latin typeface="+mn-ea"/>
              </a:rPr>
              <a:t>の整備費用を低く抑えている</a:t>
            </a:r>
            <a:r>
              <a:rPr lang="ja-JP" altLang="ja-JP" sz="2000" dirty="0" smtClean="0">
                <a:latin typeface="+mn-ea"/>
              </a:rPr>
              <a:t>。</a:t>
            </a:r>
            <a:r>
              <a:rPr lang="ja-JP" altLang="en-US" sz="2000" dirty="0" smtClean="0">
                <a:latin typeface="+mn-ea"/>
              </a:rPr>
              <a:t>また、</a:t>
            </a:r>
            <a:r>
              <a:rPr lang="ja-JP" altLang="ja-JP" sz="2000" dirty="0" smtClean="0">
                <a:latin typeface="+mn-ea"/>
              </a:rPr>
              <a:t>到着</a:t>
            </a:r>
            <a:r>
              <a:rPr lang="ja-JP" altLang="ja-JP" sz="2000" dirty="0">
                <a:latin typeface="+mn-ea"/>
              </a:rPr>
              <a:t>から次の出発までの時間を短くすることで空港施設料を低く抑え、何回も運航を行うことによって航空機を有効に使い、一回の運航にかかるコストを抑えている </a:t>
            </a:r>
            <a:r>
              <a:rPr lang="en-US" altLang="ja-JP" sz="2000" dirty="0">
                <a:latin typeface="+mn-ea"/>
              </a:rPr>
              <a:t>[Web </a:t>
            </a:r>
            <a:r>
              <a:rPr lang="ja-JP" altLang="ja-JP" sz="2000" dirty="0">
                <a:latin typeface="+mn-ea"/>
              </a:rPr>
              <a:t>安さ</a:t>
            </a:r>
            <a:r>
              <a:rPr lang="en-US" altLang="ja-JP" sz="2000" dirty="0">
                <a:latin typeface="+mn-ea"/>
              </a:rPr>
              <a:t>1]</a:t>
            </a:r>
            <a:r>
              <a:rPr lang="ja-JP" altLang="ja-JP" sz="2000" dirty="0" err="1">
                <a:latin typeface="+mn-ea"/>
              </a:rPr>
              <a:t>。</a:t>
            </a:r>
            <a:endParaRPr lang="ja-JP" altLang="ja-JP" sz="2000" dirty="0">
              <a:latin typeface="+mn-ea"/>
            </a:endParaRPr>
          </a:p>
          <a:p>
            <a:pPr marL="0" indent="0">
              <a:buNone/>
            </a:pPr>
            <a:r>
              <a:rPr lang="en-US" altLang="ja-JP" sz="2000" dirty="0">
                <a:latin typeface="+mn-ea"/>
              </a:rPr>
              <a:t> </a:t>
            </a:r>
            <a:endParaRPr lang="ja-JP" altLang="ja-JP" sz="2000" dirty="0" smtClean="0">
              <a:latin typeface="+mn-ea"/>
            </a:endParaRPr>
          </a:p>
          <a:p>
            <a:r>
              <a:rPr lang="en-US" altLang="ja-JP" sz="2200" dirty="0">
                <a:latin typeface="+mn-ea"/>
              </a:rPr>
              <a:t>3</a:t>
            </a:r>
            <a:r>
              <a:rPr lang="en-US" altLang="ja-JP" sz="2200" dirty="0" smtClean="0">
                <a:latin typeface="+mn-ea"/>
              </a:rPr>
              <a:t>.2. </a:t>
            </a:r>
            <a:r>
              <a:rPr lang="ja-JP" altLang="ja-JP" sz="2200" dirty="0" smtClean="0">
                <a:latin typeface="+mn-ea"/>
              </a:rPr>
              <a:t>人件費の削減</a:t>
            </a:r>
          </a:p>
          <a:p>
            <a:pPr marL="0" indent="0">
              <a:buNone/>
            </a:pPr>
            <a:r>
              <a:rPr lang="ja-JP" altLang="ja-JP" sz="2000" dirty="0" smtClean="0">
                <a:latin typeface="+mn-ea"/>
              </a:rPr>
              <a:t>航空機</a:t>
            </a:r>
            <a:r>
              <a:rPr lang="ja-JP" altLang="ja-JP" sz="2000" dirty="0">
                <a:latin typeface="+mn-ea"/>
              </a:rPr>
              <a:t>の清掃は別の専門の業者が行うのが通常であるが、</a:t>
            </a:r>
            <a:r>
              <a:rPr lang="en-US" altLang="ja-JP" sz="2000" dirty="0">
                <a:latin typeface="+mn-ea"/>
              </a:rPr>
              <a:t>LCC</a:t>
            </a:r>
            <a:r>
              <a:rPr lang="ja-JP" altLang="ja-JP" sz="2000" dirty="0">
                <a:latin typeface="+mn-ea"/>
              </a:rPr>
              <a:t>では客室乗務員が行うことで機内清掃にかかるコストを削減している。また、パイロットや客室乗務員は、訓練が必要な新卒採用ではなく、経験者を中途採用して訓練費にかかる費用を削減している </a:t>
            </a:r>
            <a:r>
              <a:rPr lang="en-US" altLang="ja-JP" sz="2000" dirty="0">
                <a:latin typeface="+mn-ea"/>
              </a:rPr>
              <a:t>[Web </a:t>
            </a:r>
            <a:r>
              <a:rPr lang="ja-JP" altLang="ja-JP" sz="2000" dirty="0">
                <a:latin typeface="+mn-ea"/>
              </a:rPr>
              <a:t>安さ</a:t>
            </a:r>
            <a:r>
              <a:rPr lang="en-US" altLang="ja-JP" sz="2000" dirty="0">
                <a:latin typeface="+mn-ea"/>
              </a:rPr>
              <a:t>1]</a:t>
            </a:r>
            <a:r>
              <a:rPr lang="ja-JP" altLang="ja-JP" sz="2000" dirty="0" err="1">
                <a:latin typeface="+mn-ea"/>
              </a:rPr>
              <a:t>。</a:t>
            </a:r>
            <a:endParaRPr lang="ja-JP" altLang="ja-JP" sz="2000" dirty="0">
              <a:latin typeface="+mn-ea"/>
            </a:endParaRPr>
          </a:p>
          <a:p>
            <a:endParaRPr kumimoji="1" lang="ja-JP" altLang="en-US" sz="2000" dirty="0"/>
          </a:p>
        </p:txBody>
      </p:sp>
      <p:sp>
        <p:nvSpPr>
          <p:cNvPr id="5" name="スライド番号プレースホルダー 4"/>
          <p:cNvSpPr>
            <a:spLocks noGrp="1"/>
          </p:cNvSpPr>
          <p:nvPr>
            <p:ph type="sldNum" sz="quarter" idx="12"/>
          </p:nvPr>
        </p:nvSpPr>
        <p:spPr/>
        <p:txBody>
          <a:bodyPr/>
          <a:lstStyle/>
          <a:p>
            <a:fld id="{6267804B-5EAD-48EE-B1AF-55588CE4F7C5}" type="slidenum">
              <a:rPr kumimoji="1" lang="ja-JP" altLang="en-US" sz="2000" smtClean="0"/>
              <a:pPr/>
              <a:t>9</a:t>
            </a:fld>
            <a:endParaRPr kumimoji="1" lang="ja-JP" altLang="en-US" sz="2000" dirty="0"/>
          </a:p>
        </p:txBody>
      </p:sp>
    </p:spTree>
    <p:extLst>
      <p:ext uri="{BB962C8B-B14F-4D97-AF65-F5344CB8AC3E}">
        <p14:creationId xmlns:p14="http://schemas.microsoft.com/office/powerpoint/2010/main" xmlns="" val="2354138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296</TotalTime>
  <Words>2469</Words>
  <Application>Microsoft Office PowerPoint</Application>
  <PresentationFormat>ユーザー設定</PresentationFormat>
  <Paragraphs>169</Paragraphs>
  <Slides>20</Slides>
  <Notes>3</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ファセット</vt:lpstr>
      <vt:lpstr>駒澤大学経営学部西村ゼミナール 2013年度　卒業論文  　　　　　日本における 　　   LCCの経営</vt:lpstr>
      <vt:lpstr>目次</vt:lpstr>
      <vt:lpstr>1. LCCの概要 </vt:lpstr>
      <vt:lpstr>1.1. LCCの定義 </vt:lpstr>
      <vt:lpstr>1.2. Peach </vt:lpstr>
      <vt:lpstr>1.3. エアアジア・ジャパン </vt:lpstr>
      <vt:lpstr>1.4. ジェットスター・ジャパン </vt:lpstr>
      <vt:lpstr>2. LCCのターゲットとなる客層 </vt:lpstr>
      <vt:lpstr>3. 低価格実現の方策</vt:lpstr>
      <vt:lpstr>スライド 10</vt:lpstr>
      <vt:lpstr>スライド 11</vt:lpstr>
      <vt:lpstr>4. 国内線LCC利用者の意識と行動調査</vt:lpstr>
      <vt:lpstr>4.2.利用目的</vt:lpstr>
      <vt:lpstr>4.3.利用者の評価</vt:lpstr>
      <vt:lpstr>5.1. 主張（経営）</vt:lpstr>
      <vt:lpstr>5.2. 主張（サービス）</vt:lpstr>
      <vt:lpstr>5.3. 主張（顧客）</vt:lpstr>
      <vt:lpstr>6.今後期待できること</vt:lpstr>
      <vt:lpstr>7. 参考文献</vt:lpstr>
      <vt:lpstr>スライド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日本における LCCの経営</dc:title>
  <dc:creator>小形真依子</dc:creator>
  <cp:lastModifiedBy>駒澤大学</cp:lastModifiedBy>
  <cp:revision>43</cp:revision>
  <dcterms:created xsi:type="dcterms:W3CDTF">2014-01-24T14:51:33Z</dcterms:created>
  <dcterms:modified xsi:type="dcterms:W3CDTF">2014-01-29T05:41:42Z</dcterms:modified>
</cp:coreProperties>
</file>